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7" r:id="rId2"/>
    <p:sldId id="292" r:id="rId3"/>
    <p:sldId id="300" r:id="rId4"/>
    <p:sldId id="301" r:id="rId5"/>
    <p:sldId id="290" r:id="rId6"/>
    <p:sldId id="297" r:id="rId7"/>
    <p:sldId id="296" r:id="rId8"/>
    <p:sldId id="299" r:id="rId9"/>
    <p:sldId id="293" r:id="rId10"/>
    <p:sldId id="298" r:id="rId11"/>
    <p:sldId id="302" r:id="rId12"/>
    <p:sldId id="303" r:id="rId13"/>
    <p:sldId id="304" r:id="rId14"/>
    <p:sldId id="305" r:id="rId15"/>
    <p:sldId id="306" r:id="rId16"/>
    <p:sldId id="307" r:id="rId17"/>
    <p:sldId id="289" r:id="rId18"/>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15A"/>
    <a:srgbClr val="C61F16"/>
    <a:srgbClr val="315683"/>
    <a:srgbClr val="2ECECE"/>
    <a:srgbClr val="54CEA9"/>
    <a:srgbClr val="108E8B"/>
    <a:srgbClr val="E73C66"/>
    <a:srgbClr val="8F3165"/>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11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21A53A63-B4AA-43B6-9C74-10754829E34D}" type="datetimeFigureOut">
              <a:rPr lang="en-GB" smtClean="0"/>
              <a:t>20/09/2016</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1809CD6A-DD11-4068-B928-5EDDFF64874F}" type="slidenum">
              <a:rPr lang="en-GB" smtClean="0"/>
              <a:t>‹#›</a:t>
            </a:fld>
            <a:endParaRPr lang="en-GB"/>
          </a:p>
        </p:txBody>
      </p:sp>
    </p:spTree>
    <p:extLst>
      <p:ext uri="{BB962C8B-B14F-4D97-AF65-F5344CB8AC3E}">
        <p14:creationId xmlns:p14="http://schemas.microsoft.com/office/powerpoint/2010/main" val="3367639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809CD6A-DD11-4068-B928-5EDDFF64874F}" type="slidenum">
              <a:rPr lang="en-GB" smtClean="0"/>
              <a:t>2</a:t>
            </a:fld>
            <a:endParaRPr lang="en-GB"/>
          </a:p>
        </p:txBody>
      </p:sp>
    </p:spTree>
    <p:extLst>
      <p:ext uri="{BB962C8B-B14F-4D97-AF65-F5344CB8AC3E}">
        <p14:creationId xmlns:p14="http://schemas.microsoft.com/office/powerpoint/2010/main" val="1430910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Because of the recent technologies </a:t>
            </a:r>
            <a:r>
              <a:rPr lang="en-GB" dirty="0" err="1" smtClean="0"/>
              <a:t>focucussing</a:t>
            </a:r>
            <a:r>
              <a:rPr lang="en-GB" baseline="0" dirty="0" smtClean="0"/>
              <a:t> on particular regions increased </a:t>
            </a:r>
            <a:r>
              <a:rPr lang="en-GB" baseline="0" dirty="0" err="1" smtClean="0"/>
              <a:t>readlengths</a:t>
            </a:r>
            <a:r>
              <a:rPr lang="en-GB" baseline="0" dirty="0" smtClean="0"/>
              <a:t> increase the accuracy and sensitivity of </a:t>
            </a:r>
            <a:r>
              <a:rPr lang="en-GB" baseline="0" dirty="0" err="1" smtClean="0"/>
              <a:t>classificaction</a:t>
            </a:r>
            <a:r>
              <a:rPr lang="en-GB" baseline="0" dirty="0" smtClean="0"/>
              <a:t> against databases</a:t>
            </a:r>
            <a:endParaRPr lang="en-GB" dirty="0"/>
          </a:p>
        </p:txBody>
      </p:sp>
      <p:sp>
        <p:nvSpPr>
          <p:cNvPr id="4" name="Slide Number Placeholder 3"/>
          <p:cNvSpPr>
            <a:spLocks noGrp="1"/>
          </p:cNvSpPr>
          <p:nvPr>
            <p:ph type="sldNum" sz="quarter" idx="10"/>
          </p:nvPr>
        </p:nvSpPr>
        <p:spPr/>
        <p:txBody>
          <a:bodyPr/>
          <a:lstStyle/>
          <a:p>
            <a:fld id="{1809CD6A-DD11-4068-B928-5EDDFF64874F}" type="slidenum">
              <a:rPr lang="en-GB" smtClean="0"/>
              <a:t>10</a:t>
            </a:fld>
            <a:endParaRPr lang="en-GB"/>
          </a:p>
        </p:txBody>
      </p:sp>
    </p:spTree>
    <p:extLst>
      <p:ext uri="{BB962C8B-B14F-4D97-AF65-F5344CB8AC3E}">
        <p14:creationId xmlns:p14="http://schemas.microsoft.com/office/powerpoint/2010/main" val="3686980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Noto Serif" pitchFamily="18" charset="0"/>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Roboto" pitchFamily="2" charset="0"/>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Roboto" pitchFamily="2" charset="0"/>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Roboto" pitchFamily="2" charset="0"/>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Noto Serif" pitchFamily="18" charset="0"/>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Roboto" pitchFamily="2" charset="0"/>
                <a:ea typeface="Roboto" pitchFamily="2" charset="0"/>
              </a:defRPr>
            </a:lvl1pPr>
            <a:lvl2pPr>
              <a:buClr>
                <a:srgbClr val="C61F16"/>
              </a:buClr>
              <a:defRPr sz="16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Noto Serif" pitchFamily="18" charset="0"/>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Roboto" pitchFamily="2" charset="0"/>
                <a:ea typeface="Roboto" pitchFamily="2" charset="0"/>
              </a:defRPr>
            </a:lvl1pPr>
            <a:lvl2pPr>
              <a:defRPr sz="16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Roboto" pitchFamily="2" charset="0"/>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Roboto" pitchFamily="2" charset="0"/>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Roboto" pitchFamily="2" charset="0"/>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Noto Serif" pitchFamily="18" charset="0"/>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Noto Serif" pitchFamily="18" charset="0"/>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Noto Serif" pitchFamily="18" charset="0"/>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Noto Serif" pitchFamily="18" charset="0"/>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Noto Serif" pitchFamily="18" charset="0"/>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Noto Serif" pitchFamily="18" charset="0"/>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Roboto" pitchFamily="2" charset="0"/>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Roboto" pitchFamily="2" charset="0"/>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Roboto" pitchFamily="2" charset="0"/>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Roboto" pitchFamily="2" charset="0"/>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Roboto" pitchFamily="2" charset="0"/>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Roboto" pitchFamily="2" charset="0"/>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Roboto" pitchFamily="2" charset="0"/>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Roboto" pitchFamily="2" charset="0"/>
                <a:ea typeface="Roboto" pitchFamily="2" charset="0"/>
              </a:rPr>
              <a:t>Earlham Institute, Norwich Research Park, Norwich, Norfolk, NR4 7UG,</a:t>
            </a:r>
            <a:r>
              <a:rPr lang="en-GB" sz="1200" baseline="0" dirty="0" smtClean="0">
                <a:solidFill>
                  <a:schemeClr val="bg1"/>
                </a:solidFill>
                <a:latin typeface="Roboto" pitchFamily="2" charset="0"/>
                <a:ea typeface="Roboto" pitchFamily="2" charset="0"/>
              </a:rPr>
              <a:t> </a:t>
            </a:r>
            <a:r>
              <a:rPr lang="en-GB" sz="1200" dirty="0" smtClean="0">
                <a:solidFill>
                  <a:schemeClr val="bg1"/>
                </a:solidFill>
                <a:latin typeface="Roboto" pitchFamily="2" charset="0"/>
                <a:ea typeface="Roboto" pitchFamily="2" charset="0"/>
              </a:rPr>
              <a:t>UK</a:t>
            </a:r>
            <a:br>
              <a:rPr lang="en-GB" sz="1200" dirty="0" smtClean="0">
                <a:solidFill>
                  <a:schemeClr val="bg1"/>
                </a:solidFill>
                <a:latin typeface="Roboto" pitchFamily="2" charset="0"/>
                <a:ea typeface="Roboto" pitchFamily="2" charset="0"/>
              </a:rPr>
            </a:br>
            <a:r>
              <a:rPr lang="en-GB" sz="1200" dirty="0" smtClean="0">
                <a:solidFill>
                  <a:schemeClr val="bg1"/>
                </a:solidFill>
                <a:latin typeface="Roboto" pitchFamily="2" charset="0"/>
                <a:ea typeface="Roboto" pitchFamily="2" charset="0"/>
              </a:rPr>
              <a:t>www.earlham.ac.uk</a:t>
            </a:r>
          </a:p>
          <a:p>
            <a:endParaRPr lang="en-GB" dirty="0"/>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Noto Serif" pitchFamily="18" charset="0"/>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Roboto" pitchFamily="2" charset="0"/>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Roboto" pitchFamily="2" charset="0"/>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Roboto" pitchFamily="2" charset="0"/>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Noto Serif" pitchFamily="18" charset="0"/>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Roboto" pitchFamily="2" charset="0"/>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Roboto" pitchFamily="2" charset="0"/>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Roboto" pitchFamily="2" charset="0"/>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Noto Serif" pitchFamily="18" charset="0"/>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Roboto" pitchFamily="2" charset="0"/>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Roboto" pitchFamily="2" charset="0"/>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Roboto" pitchFamily="2" charset="0"/>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Noto Serif" pitchFamily="18" charset="0"/>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Roboto" pitchFamily="2" charset="0"/>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Roboto" pitchFamily="2" charset="0"/>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Roboto" pitchFamily="2" charset="0"/>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Noto Serif" pitchFamily="18" charset="0"/>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Roboto" pitchFamily="2" charset="0"/>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Roboto" pitchFamily="2" charset="0"/>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Roboto" pitchFamily="2" charset="0"/>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Noto Serif" pitchFamily="18" charset="0"/>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Roboto" pitchFamily="2" charset="0"/>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Roboto" pitchFamily="2" charset="0"/>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Roboto" pitchFamily="2" charset="0"/>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Noto Serif" pitchFamily="18" charset="0"/>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Roboto" pitchFamily="2" charset="0"/>
                <a:ea typeface="Roboto" pitchFamily="2" charset="0"/>
              </a:defRPr>
            </a:lvl1pPr>
            <a:lvl2pPr>
              <a:buClr>
                <a:srgbClr val="C61F16"/>
              </a:buClr>
              <a:defRPr sz="16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Roboto" pitchFamily="2" charset="0"/>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0.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9.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268315"/>
            <a:ext cx="6264696" cy="1296144"/>
          </a:xfrm>
        </p:spPr>
        <p:txBody>
          <a:bodyPr/>
          <a:lstStyle/>
          <a:p>
            <a:r>
              <a:rPr lang="en-GB" dirty="0" smtClean="0"/>
              <a:t>16S </a:t>
            </a:r>
            <a:r>
              <a:rPr lang="en-GB" dirty="0" err="1" smtClean="0"/>
              <a:t>rRNA</a:t>
            </a:r>
            <a:r>
              <a:rPr lang="en-GB" dirty="0" smtClean="0"/>
              <a:t> Experimental Design</a:t>
            </a:r>
            <a:endParaRPr lang="en-GB" dirty="0"/>
          </a:p>
        </p:txBody>
      </p:sp>
      <p:sp>
        <p:nvSpPr>
          <p:cNvPr id="3" name="Subtitle 2"/>
          <p:cNvSpPr>
            <a:spLocks noGrp="1"/>
          </p:cNvSpPr>
          <p:nvPr>
            <p:ph type="subTitle" idx="1"/>
          </p:nvPr>
        </p:nvSpPr>
        <p:spPr/>
        <p:txBody>
          <a:bodyPr/>
          <a:lstStyle/>
          <a:p>
            <a:r>
              <a:rPr lang="en-GB" dirty="0" smtClean="0"/>
              <a:t>2016 Metagenomics Course</a:t>
            </a:r>
            <a:endParaRPr lang="en-GB" dirty="0"/>
          </a:p>
        </p:txBody>
      </p:sp>
      <p:sp>
        <p:nvSpPr>
          <p:cNvPr id="4" name="Text Placeholder 3"/>
          <p:cNvSpPr>
            <a:spLocks noGrp="1"/>
          </p:cNvSpPr>
          <p:nvPr>
            <p:ph type="body" sz="quarter" idx="10"/>
          </p:nvPr>
        </p:nvSpPr>
        <p:spPr/>
        <p:txBody>
          <a:bodyPr>
            <a:noAutofit/>
          </a:bodyPr>
          <a:lstStyle/>
          <a:p>
            <a:r>
              <a:rPr lang="en-GB" sz="1800" dirty="0" smtClean="0"/>
              <a:t>Dave baker  and  tom barker</a:t>
            </a:r>
            <a:endParaRPr lang="en-GB" sz="1800" dirty="0"/>
          </a:p>
        </p:txBody>
      </p:sp>
      <p:sp>
        <p:nvSpPr>
          <p:cNvPr id="5" name="Text Placeholder 4"/>
          <p:cNvSpPr>
            <a:spLocks noGrp="1"/>
          </p:cNvSpPr>
          <p:nvPr>
            <p:ph type="body" sz="quarter" idx="11"/>
          </p:nvPr>
        </p:nvSpPr>
        <p:spPr/>
        <p:txBody>
          <a:bodyPr>
            <a:noAutofit/>
          </a:bodyPr>
          <a:lstStyle/>
          <a:p>
            <a:r>
              <a:rPr lang="en-GB" sz="2000" dirty="0" smtClean="0"/>
              <a:t>Platforms and Pipelines</a:t>
            </a:r>
            <a:endParaRPr lang="en-GB" sz="2000" dirty="0"/>
          </a:p>
        </p:txBody>
      </p:sp>
    </p:spTree>
    <p:extLst>
      <p:ext uri="{BB962C8B-B14F-4D97-AF65-F5344CB8AC3E}">
        <p14:creationId xmlns:p14="http://schemas.microsoft.com/office/powerpoint/2010/main" val="3765988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PacBio</a:t>
            </a:r>
            <a:r>
              <a:rPr lang="en-GB" dirty="0" smtClean="0"/>
              <a:t> Further reading</a:t>
            </a:r>
            <a:endParaRPr lang="en-GB" dirty="0"/>
          </a:p>
        </p:txBody>
      </p:sp>
      <p:pic>
        <p:nvPicPr>
          <p:cNvPr id="1026" name="Picture 2" descr="C:\Users\bakerd\Desktop\16S\pu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81" y="980728"/>
            <a:ext cx="5184576" cy="188954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7" name="Picture 3" descr="C:\Users\bakerd\Desktop\16S\pub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1" y="178343"/>
            <a:ext cx="5256583" cy="221511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8" name="Picture 4" descr="C:\Users\bakerd\Desktop\16S\pub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1988840"/>
            <a:ext cx="5002414" cy="268456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9" name="Picture 5" descr="C:\Users\bakerd\Desktop\16S\pub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86" y="2708920"/>
            <a:ext cx="4148684" cy="33571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bakerd\Desktop\16S\pub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978" y="2870270"/>
            <a:ext cx="3764304" cy="31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Illumina’s Two PCR Protocol</a:t>
            </a:r>
            <a:endParaRPr lang="en-GB" dirty="0"/>
          </a:p>
        </p:txBody>
      </p:sp>
      <p:grpSp>
        <p:nvGrpSpPr>
          <p:cNvPr id="4" name="Group 3"/>
          <p:cNvGrpSpPr/>
          <p:nvPr/>
        </p:nvGrpSpPr>
        <p:grpSpPr>
          <a:xfrm>
            <a:off x="1259632" y="2924944"/>
            <a:ext cx="5949069" cy="1176752"/>
            <a:chOff x="1215219" y="4484496"/>
            <a:chExt cx="5949069" cy="1176752"/>
          </a:xfrm>
        </p:grpSpPr>
        <p:grpSp>
          <p:nvGrpSpPr>
            <p:cNvPr id="5" name="Group 4"/>
            <p:cNvGrpSpPr/>
            <p:nvPr/>
          </p:nvGrpSpPr>
          <p:grpSpPr>
            <a:xfrm>
              <a:off x="2309033" y="4484496"/>
              <a:ext cx="4855255" cy="1176752"/>
              <a:chOff x="1655712" y="4088894"/>
              <a:chExt cx="6156648" cy="1499792"/>
            </a:xfrm>
          </p:grpSpPr>
          <p:sp>
            <p:nvSpPr>
              <p:cNvPr id="7" name="TextBox 6"/>
              <p:cNvSpPr txBox="1"/>
              <p:nvPr/>
            </p:nvSpPr>
            <p:spPr>
              <a:xfrm>
                <a:off x="1694445" y="4543235"/>
                <a:ext cx="573299" cy="274587"/>
              </a:xfrm>
              <a:prstGeom prst="rect">
                <a:avLst/>
              </a:prstGeom>
              <a:noFill/>
            </p:spPr>
            <p:txBody>
              <a:bodyPr wrap="square" rtlCol="0">
                <a:spAutoFit/>
              </a:bodyPr>
              <a:lstStyle/>
              <a:p>
                <a:r>
                  <a:rPr lang="en-GB" sz="800" b="1" dirty="0" smtClean="0"/>
                  <a:t>P5</a:t>
                </a:r>
                <a:endParaRPr lang="en-GB" sz="800" b="1" dirty="0"/>
              </a:p>
            </p:txBody>
          </p:sp>
          <p:sp>
            <p:nvSpPr>
              <p:cNvPr id="8" name="TextBox 7"/>
              <p:cNvSpPr txBox="1"/>
              <p:nvPr/>
            </p:nvSpPr>
            <p:spPr>
              <a:xfrm>
                <a:off x="7239061" y="4547772"/>
                <a:ext cx="573299" cy="274587"/>
              </a:xfrm>
              <a:prstGeom prst="rect">
                <a:avLst/>
              </a:prstGeom>
              <a:noFill/>
            </p:spPr>
            <p:txBody>
              <a:bodyPr wrap="square" rtlCol="0">
                <a:spAutoFit/>
              </a:bodyPr>
              <a:lstStyle/>
              <a:p>
                <a:r>
                  <a:rPr lang="en-GB" sz="800" b="1" dirty="0" smtClean="0"/>
                  <a:t>P7</a:t>
                </a:r>
                <a:endParaRPr lang="en-GB" sz="800" b="1" dirty="0"/>
              </a:p>
            </p:txBody>
          </p:sp>
          <p:sp>
            <p:nvSpPr>
              <p:cNvPr id="9" name="TextBox 8"/>
              <p:cNvSpPr txBox="1"/>
              <p:nvPr/>
            </p:nvSpPr>
            <p:spPr>
              <a:xfrm>
                <a:off x="2126493" y="4543235"/>
                <a:ext cx="573299" cy="274587"/>
              </a:xfrm>
              <a:prstGeom prst="rect">
                <a:avLst/>
              </a:prstGeom>
              <a:noFill/>
            </p:spPr>
            <p:txBody>
              <a:bodyPr wrap="square" rtlCol="0">
                <a:spAutoFit/>
              </a:bodyPr>
              <a:lstStyle/>
              <a:p>
                <a:r>
                  <a:rPr lang="en-GB" sz="800" b="1" dirty="0"/>
                  <a:t>i</a:t>
                </a:r>
                <a:r>
                  <a:rPr lang="en-GB" sz="800" b="1" dirty="0" smtClean="0"/>
                  <a:t>5</a:t>
                </a:r>
                <a:endParaRPr lang="en-GB" sz="800" b="1" dirty="0"/>
              </a:p>
            </p:txBody>
          </p:sp>
          <p:sp>
            <p:nvSpPr>
              <p:cNvPr id="10" name="TextBox 9"/>
              <p:cNvSpPr txBox="1"/>
              <p:nvPr/>
            </p:nvSpPr>
            <p:spPr>
              <a:xfrm>
                <a:off x="6807013" y="4547772"/>
                <a:ext cx="573299" cy="274587"/>
              </a:xfrm>
              <a:prstGeom prst="rect">
                <a:avLst/>
              </a:prstGeom>
              <a:noFill/>
            </p:spPr>
            <p:txBody>
              <a:bodyPr wrap="square" rtlCol="0">
                <a:spAutoFit/>
              </a:bodyPr>
              <a:lstStyle/>
              <a:p>
                <a:r>
                  <a:rPr lang="en-GB" sz="800" b="1" dirty="0" smtClean="0"/>
                  <a:t>i7</a:t>
                </a:r>
                <a:endParaRPr lang="en-GB" sz="800" b="1" dirty="0"/>
              </a:p>
            </p:txBody>
          </p:sp>
          <p:sp>
            <p:nvSpPr>
              <p:cNvPr id="11" name="TextBox 10"/>
              <p:cNvSpPr txBox="1"/>
              <p:nvPr/>
            </p:nvSpPr>
            <p:spPr>
              <a:xfrm>
                <a:off x="2843808" y="5119300"/>
                <a:ext cx="677035" cy="274587"/>
              </a:xfrm>
              <a:prstGeom prst="rect">
                <a:avLst/>
              </a:prstGeom>
              <a:noFill/>
            </p:spPr>
            <p:txBody>
              <a:bodyPr wrap="square" rtlCol="0">
                <a:spAutoFit/>
              </a:bodyPr>
              <a:lstStyle/>
              <a:p>
                <a:r>
                  <a:rPr lang="en-GB" sz="800" b="1" dirty="0" smtClean="0"/>
                  <a:t>16S V4</a:t>
                </a:r>
                <a:endParaRPr lang="en-GB" sz="800" b="1" dirty="0"/>
              </a:p>
            </p:txBody>
          </p:sp>
          <p:sp>
            <p:nvSpPr>
              <p:cNvPr id="12" name="TextBox 11"/>
              <p:cNvSpPr txBox="1"/>
              <p:nvPr/>
            </p:nvSpPr>
            <p:spPr>
              <a:xfrm>
                <a:off x="2339753" y="4088894"/>
                <a:ext cx="1482044" cy="431493"/>
              </a:xfrm>
              <a:prstGeom prst="rect">
                <a:avLst/>
              </a:prstGeom>
              <a:noFill/>
            </p:spPr>
            <p:txBody>
              <a:bodyPr wrap="square" rtlCol="0">
                <a:spAutoFit/>
              </a:bodyPr>
              <a:lstStyle/>
              <a:p>
                <a:r>
                  <a:rPr lang="en-GB" sz="800" b="1" dirty="0" smtClean="0"/>
                  <a:t>TruSeq Adapter Overhang</a:t>
                </a:r>
                <a:endParaRPr lang="en-GB" sz="800" b="1" dirty="0"/>
              </a:p>
            </p:txBody>
          </p:sp>
          <p:sp>
            <p:nvSpPr>
              <p:cNvPr id="13" name="Rectangle 12"/>
              <p:cNvSpPr/>
              <p:nvPr/>
            </p:nvSpPr>
            <p:spPr>
              <a:xfrm>
                <a:off x="2512378" y="4797151"/>
                <a:ext cx="432048" cy="720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rot="21599761">
                <a:off x="2903981" y="4797167"/>
                <a:ext cx="432048" cy="7200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3336032" y="4797152"/>
                <a:ext cx="2560722" cy="766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rot="10800000">
                <a:off x="6304154" y="4797152"/>
                <a:ext cx="432048" cy="720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rot="10799761">
                <a:off x="5896754" y="4797167"/>
                <a:ext cx="432048" cy="7200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p:cNvGrpSpPr/>
              <p:nvPr/>
            </p:nvGrpSpPr>
            <p:grpSpPr>
              <a:xfrm rot="10800000">
                <a:off x="6732240" y="4797152"/>
                <a:ext cx="864096" cy="72008"/>
                <a:chOff x="1619669" y="3068944"/>
                <a:chExt cx="864096" cy="72008"/>
              </a:xfrm>
            </p:grpSpPr>
            <p:sp>
              <p:nvSpPr>
                <p:cNvPr id="28" name="Rectangle 27"/>
                <p:cNvSpPr/>
                <p:nvPr/>
              </p:nvSpPr>
              <p:spPr>
                <a:xfrm rot="10799761">
                  <a:off x="2051717" y="3068944"/>
                  <a:ext cx="432048" cy="720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rot="10799761">
                  <a:off x="1619669" y="3068944"/>
                  <a:ext cx="432048" cy="720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p:cNvGrpSpPr/>
              <p:nvPr/>
            </p:nvGrpSpPr>
            <p:grpSpPr>
              <a:xfrm>
                <a:off x="1655712" y="4790069"/>
                <a:ext cx="864096" cy="72008"/>
                <a:chOff x="1619669" y="3068944"/>
                <a:chExt cx="864096" cy="72008"/>
              </a:xfrm>
            </p:grpSpPr>
            <p:sp>
              <p:nvSpPr>
                <p:cNvPr id="26" name="Rectangle 25"/>
                <p:cNvSpPr/>
                <p:nvPr/>
              </p:nvSpPr>
              <p:spPr>
                <a:xfrm rot="10799761">
                  <a:off x="2051717" y="3068944"/>
                  <a:ext cx="432048" cy="720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rot="10799761">
                  <a:off x="1619669" y="3068944"/>
                  <a:ext cx="432048" cy="720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0" name="Straight Arrow Connector 19"/>
              <p:cNvCxnSpPr/>
              <p:nvPr/>
            </p:nvCxnSpPr>
            <p:spPr>
              <a:xfrm flipH="1">
                <a:off x="2711341" y="4489004"/>
                <a:ext cx="17061" cy="30104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6176" y="5157193"/>
                <a:ext cx="1482044" cy="431493"/>
              </a:xfrm>
              <a:prstGeom prst="rect">
                <a:avLst/>
              </a:prstGeom>
              <a:noFill/>
            </p:spPr>
            <p:txBody>
              <a:bodyPr wrap="square" rtlCol="0">
                <a:spAutoFit/>
              </a:bodyPr>
              <a:lstStyle/>
              <a:p>
                <a:r>
                  <a:rPr lang="en-GB" sz="800" b="1" dirty="0" smtClean="0"/>
                  <a:t>TruSeq Adapter Overhang</a:t>
                </a:r>
                <a:endParaRPr lang="en-GB" sz="800" b="1" dirty="0"/>
              </a:p>
            </p:txBody>
          </p:sp>
          <p:cxnSp>
            <p:nvCxnSpPr>
              <p:cNvPr id="22" name="Straight Arrow Connector 21"/>
              <p:cNvCxnSpPr>
                <a:endCxn id="16" idx="0"/>
              </p:cNvCxnSpPr>
              <p:nvPr/>
            </p:nvCxnSpPr>
            <p:spPr>
              <a:xfrm flipV="1">
                <a:off x="6502413" y="4869160"/>
                <a:ext cx="17765" cy="2880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114075" y="4869160"/>
                <a:ext cx="17765" cy="2880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03565" y="4180669"/>
                <a:ext cx="686035" cy="274587"/>
              </a:xfrm>
              <a:prstGeom prst="rect">
                <a:avLst/>
              </a:prstGeom>
              <a:noFill/>
            </p:spPr>
            <p:txBody>
              <a:bodyPr wrap="square" rtlCol="0">
                <a:spAutoFit/>
              </a:bodyPr>
              <a:lstStyle/>
              <a:p>
                <a:r>
                  <a:rPr lang="en-GB" sz="800" b="1" dirty="0" smtClean="0"/>
                  <a:t>16S V4</a:t>
                </a:r>
                <a:endParaRPr lang="en-GB" sz="800" b="1" dirty="0"/>
              </a:p>
            </p:txBody>
          </p:sp>
          <p:cxnSp>
            <p:nvCxnSpPr>
              <p:cNvPr id="25" name="Straight Arrow Connector 24"/>
              <p:cNvCxnSpPr/>
              <p:nvPr/>
            </p:nvCxnSpPr>
            <p:spPr>
              <a:xfrm flipH="1">
                <a:off x="6139115" y="4496103"/>
                <a:ext cx="17061" cy="30104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215219" y="4789151"/>
              <a:ext cx="1124360" cy="523220"/>
            </a:xfrm>
            <a:prstGeom prst="rect">
              <a:avLst/>
            </a:prstGeom>
            <a:noFill/>
          </p:spPr>
          <p:txBody>
            <a:bodyPr wrap="square" rtlCol="0">
              <a:spAutoFit/>
            </a:bodyPr>
            <a:lstStyle/>
            <a:p>
              <a:r>
                <a:rPr lang="en-GB" sz="1400" b="1" dirty="0" smtClean="0">
                  <a:solidFill>
                    <a:srgbClr val="CC0000"/>
                  </a:solidFill>
                  <a:latin typeface="Roboto"/>
                </a:rPr>
                <a:t>Amplicon</a:t>
              </a:r>
            </a:p>
            <a:p>
              <a:r>
                <a:rPr lang="en-GB" sz="1400" b="1" dirty="0" smtClean="0">
                  <a:solidFill>
                    <a:srgbClr val="CC0000"/>
                  </a:solidFill>
                  <a:latin typeface="Roboto"/>
                </a:rPr>
                <a:t>Library</a:t>
              </a:r>
              <a:endParaRPr lang="en-GB" sz="1400" b="1" dirty="0">
                <a:solidFill>
                  <a:srgbClr val="CC0000"/>
                </a:solidFill>
                <a:latin typeface="Roboto"/>
              </a:endParaRPr>
            </a:p>
          </p:txBody>
        </p:sp>
      </p:grpSp>
      <p:grpSp>
        <p:nvGrpSpPr>
          <p:cNvPr id="30" name="Group 29"/>
          <p:cNvGrpSpPr/>
          <p:nvPr/>
        </p:nvGrpSpPr>
        <p:grpSpPr>
          <a:xfrm>
            <a:off x="1289263" y="655380"/>
            <a:ext cx="6420667" cy="1580595"/>
            <a:chOff x="1628114" y="1554807"/>
            <a:chExt cx="6420667" cy="1580595"/>
          </a:xfrm>
        </p:grpSpPr>
        <p:sp>
          <p:nvSpPr>
            <p:cNvPr id="31" name="Rectangle 30"/>
            <p:cNvSpPr/>
            <p:nvPr/>
          </p:nvSpPr>
          <p:spPr>
            <a:xfrm rot="986255">
              <a:off x="3291002" y="2154917"/>
              <a:ext cx="354304" cy="5034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2750075" y="2288531"/>
              <a:ext cx="4546897" cy="503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3635835" y="2187836"/>
              <a:ext cx="354304" cy="503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6056909" y="2629331"/>
              <a:ext cx="354304" cy="503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1628114" y="2226553"/>
              <a:ext cx="826708" cy="307777"/>
            </a:xfrm>
            <a:prstGeom prst="rect">
              <a:avLst/>
            </a:prstGeom>
            <a:noFill/>
          </p:spPr>
          <p:txBody>
            <a:bodyPr wrap="square" rtlCol="0">
              <a:spAutoFit/>
            </a:bodyPr>
            <a:lstStyle/>
            <a:p>
              <a:r>
                <a:rPr lang="en-GB" sz="1400" b="1" dirty="0" smtClean="0">
                  <a:solidFill>
                    <a:srgbClr val="CC0000"/>
                  </a:solidFill>
                  <a:latin typeface="Roboto"/>
                </a:rPr>
                <a:t>1</a:t>
              </a:r>
              <a:r>
                <a:rPr lang="en-GB" sz="1400" b="1" baseline="30000" dirty="0" smtClean="0">
                  <a:solidFill>
                    <a:srgbClr val="CC0000"/>
                  </a:solidFill>
                  <a:latin typeface="Roboto"/>
                </a:rPr>
                <a:t>st</a:t>
              </a:r>
              <a:r>
                <a:rPr lang="en-GB" sz="1400" b="1" dirty="0" smtClean="0">
                  <a:solidFill>
                    <a:srgbClr val="CC0000"/>
                  </a:solidFill>
                  <a:latin typeface="Roboto"/>
                </a:rPr>
                <a:t> PCR</a:t>
              </a:r>
              <a:endParaRPr lang="en-GB" sz="1400" b="1" dirty="0">
                <a:solidFill>
                  <a:srgbClr val="CC0000"/>
                </a:solidFill>
                <a:latin typeface="Roboto"/>
              </a:endParaRPr>
            </a:p>
          </p:txBody>
        </p:sp>
        <p:sp>
          <p:nvSpPr>
            <p:cNvPr id="36" name="Rectangle 35"/>
            <p:cNvSpPr/>
            <p:nvPr/>
          </p:nvSpPr>
          <p:spPr>
            <a:xfrm rot="1411236">
              <a:off x="6380982" y="2692474"/>
              <a:ext cx="354304" cy="5034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2750075" y="2297323"/>
              <a:ext cx="4546897" cy="503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2750075" y="2528636"/>
              <a:ext cx="4546897" cy="503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3635835" y="2196629"/>
              <a:ext cx="354304" cy="503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6056909" y="2638123"/>
              <a:ext cx="354304" cy="503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p:cNvSpPr txBox="1"/>
            <p:nvPr/>
          </p:nvSpPr>
          <p:spPr>
            <a:xfrm>
              <a:off x="6000126" y="2683109"/>
              <a:ext cx="470137" cy="215444"/>
            </a:xfrm>
            <a:prstGeom prst="rect">
              <a:avLst/>
            </a:prstGeom>
            <a:noFill/>
          </p:spPr>
          <p:txBody>
            <a:bodyPr wrap="square" rtlCol="0">
              <a:spAutoFit/>
            </a:bodyPr>
            <a:lstStyle/>
            <a:p>
              <a:r>
                <a:rPr lang="en-GB" sz="800" b="1" dirty="0" smtClean="0"/>
                <a:t>16S V4</a:t>
              </a:r>
              <a:endParaRPr lang="en-GB" sz="800" b="1" dirty="0"/>
            </a:p>
          </p:txBody>
        </p:sp>
        <p:cxnSp>
          <p:nvCxnSpPr>
            <p:cNvPr id="42" name="Straight Arrow Connector 41"/>
            <p:cNvCxnSpPr/>
            <p:nvPr/>
          </p:nvCxnSpPr>
          <p:spPr>
            <a:xfrm>
              <a:off x="3129083" y="1902139"/>
              <a:ext cx="220211" cy="21106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6692841" y="2789450"/>
              <a:ext cx="213823" cy="20138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833422" y="2796848"/>
              <a:ext cx="1215359" cy="338554"/>
            </a:xfrm>
            <a:prstGeom prst="rect">
              <a:avLst/>
            </a:prstGeom>
            <a:noFill/>
          </p:spPr>
          <p:txBody>
            <a:bodyPr wrap="square" rtlCol="0">
              <a:spAutoFit/>
            </a:bodyPr>
            <a:lstStyle/>
            <a:p>
              <a:r>
                <a:rPr lang="en-GB" sz="800" b="1" dirty="0" smtClean="0"/>
                <a:t>TruSeq Adapter Overhang</a:t>
              </a:r>
              <a:endParaRPr lang="en-GB" sz="800" b="1" dirty="0"/>
            </a:p>
          </p:txBody>
        </p:sp>
        <p:cxnSp>
          <p:nvCxnSpPr>
            <p:cNvPr id="45" name="Straight Connector 44"/>
            <p:cNvCxnSpPr/>
            <p:nvPr/>
          </p:nvCxnSpPr>
          <p:spPr>
            <a:xfrm>
              <a:off x="3990138" y="2012123"/>
              <a:ext cx="0" cy="768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056909" y="2062470"/>
              <a:ext cx="0" cy="76825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755603" y="2325409"/>
              <a:ext cx="1298028" cy="215444"/>
            </a:xfrm>
            <a:prstGeom prst="rect">
              <a:avLst/>
            </a:prstGeom>
            <a:noFill/>
          </p:spPr>
          <p:txBody>
            <a:bodyPr wrap="square" rtlCol="0">
              <a:spAutoFit/>
            </a:bodyPr>
            <a:lstStyle/>
            <a:p>
              <a:r>
                <a:rPr lang="en-GB" sz="800" b="1" dirty="0" smtClean="0"/>
                <a:t>Highly Conserved Region</a:t>
              </a:r>
              <a:endParaRPr lang="en-GB" sz="800" b="1" dirty="0"/>
            </a:p>
          </p:txBody>
        </p:sp>
        <p:sp>
          <p:nvSpPr>
            <p:cNvPr id="48" name="TextBox 47"/>
            <p:cNvSpPr txBox="1"/>
            <p:nvPr/>
          </p:nvSpPr>
          <p:spPr>
            <a:xfrm>
              <a:off x="4459190" y="2325409"/>
              <a:ext cx="1952023" cy="215444"/>
            </a:xfrm>
            <a:prstGeom prst="rect">
              <a:avLst/>
            </a:prstGeom>
            <a:noFill/>
          </p:spPr>
          <p:txBody>
            <a:bodyPr wrap="square" rtlCol="0">
              <a:spAutoFit/>
            </a:bodyPr>
            <a:lstStyle/>
            <a:p>
              <a:r>
                <a:rPr lang="en-GB" sz="800" b="1" dirty="0" smtClean="0"/>
                <a:t>Hypervariable Region 4</a:t>
              </a:r>
              <a:endParaRPr lang="en-GB" sz="800" b="1" dirty="0"/>
            </a:p>
          </p:txBody>
        </p:sp>
        <p:sp>
          <p:nvSpPr>
            <p:cNvPr id="49" name="TextBox 48"/>
            <p:cNvSpPr txBox="1"/>
            <p:nvPr/>
          </p:nvSpPr>
          <p:spPr>
            <a:xfrm>
              <a:off x="2692372" y="1554807"/>
              <a:ext cx="1215359" cy="338554"/>
            </a:xfrm>
            <a:prstGeom prst="rect">
              <a:avLst/>
            </a:prstGeom>
            <a:noFill/>
          </p:spPr>
          <p:txBody>
            <a:bodyPr wrap="square" rtlCol="0">
              <a:spAutoFit/>
            </a:bodyPr>
            <a:lstStyle/>
            <a:p>
              <a:r>
                <a:rPr lang="en-GB" sz="800" b="1" dirty="0" smtClean="0"/>
                <a:t>TruSeq Adapter Overhang</a:t>
              </a:r>
              <a:endParaRPr lang="en-GB" sz="800" b="1" dirty="0"/>
            </a:p>
          </p:txBody>
        </p:sp>
        <p:sp>
          <p:nvSpPr>
            <p:cNvPr id="50" name="TextBox 49"/>
            <p:cNvSpPr txBox="1"/>
            <p:nvPr/>
          </p:nvSpPr>
          <p:spPr>
            <a:xfrm>
              <a:off x="3547691" y="1965369"/>
              <a:ext cx="573299" cy="215444"/>
            </a:xfrm>
            <a:prstGeom prst="rect">
              <a:avLst/>
            </a:prstGeom>
            <a:noFill/>
          </p:spPr>
          <p:txBody>
            <a:bodyPr wrap="square" rtlCol="0">
              <a:spAutoFit/>
            </a:bodyPr>
            <a:lstStyle/>
            <a:p>
              <a:r>
                <a:rPr lang="en-GB" sz="800" b="1" dirty="0" smtClean="0"/>
                <a:t>16S V4</a:t>
              </a:r>
              <a:endParaRPr lang="en-GB" sz="800" b="1" dirty="0"/>
            </a:p>
          </p:txBody>
        </p:sp>
        <p:sp>
          <p:nvSpPr>
            <p:cNvPr id="51" name="TextBox 50"/>
            <p:cNvSpPr txBox="1"/>
            <p:nvPr/>
          </p:nvSpPr>
          <p:spPr>
            <a:xfrm>
              <a:off x="6067971" y="2325409"/>
              <a:ext cx="1298028" cy="215444"/>
            </a:xfrm>
            <a:prstGeom prst="rect">
              <a:avLst/>
            </a:prstGeom>
            <a:noFill/>
          </p:spPr>
          <p:txBody>
            <a:bodyPr wrap="square" rtlCol="0">
              <a:spAutoFit/>
            </a:bodyPr>
            <a:lstStyle/>
            <a:p>
              <a:r>
                <a:rPr lang="en-GB" sz="800" b="1" dirty="0" smtClean="0"/>
                <a:t>Highly Conserved Region</a:t>
              </a:r>
              <a:endParaRPr lang="en-GB" sz="800" b="1" dirty="0"/>
            </a:p>
          </p:txBody>
        </p:sp>
        <p:cxnSp>
          <p:nvCxnSpPr>
            <p:cNvPr id="52" name="Straight Arrow Connector 51"/>
            <p:cNvCxnSpPr/>
            <p:nvPr/>
          </p:nvCxnSpPr>
          <p:spPr>
            <a:xfrm>
              <a:off x="4940482" y="2731559"/>
              <a:ext cx="0" cy="391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1289263" y="2132856"/>
            <a:ext cx="5812067" cy="1211193"/>
            <a:chOff x="1628114" y="3423610"/>
            <a:chExt cx="5812067" cy="1211193"/>
          </a:xfrm>
        </p:grpSpPr>
        <p:sp>
          <p:nvSpPr>
            <p:cNvPr id="54" name="TextBox 53"/>
            <p:cNvSpPr txBox="1"/>
            <p:nvPr/>
          </p:nvSpPr>
          <p:spPr>
            <a:xfrm>
              <a:off x="1628114" y="3685617"/>
              <a:ext cx="828481" cy="318996"/>
            </a:xfrm>
            <a:prstGeom prst="rect">
              <a:avLst/>
            </a:prstGeom>
            <a:noFill/>
          </p:spPr>
          <p:txBody>
            <a:bodyPr wrap="square" rtlCol="0">
              <a:spAutoFit/>
            </a:bodyPr>
            <a:lstStyle/>
            <a:p>
              <a:r>
                <a:rPr lang="en-GB" sz="1400" b="1" dirty="0" smtClean="0">
                  <a:solidFill>
                    <a:srgbClr val="CC0000"/>
                  </a:solidFill>
                  <a:latin typeface="Roboto"/>
                </a:rPr>
                <a:t>2</a:t>
              </a:r>
              <a:r>
                <a:rPr lang="en-GB" sz="1400" b="1" baseline="30000" dirty="0" smtClean="0">
                  <a:solidFill>
                    <a:srgbClr val="CC0000"/>
                  </a:solidFill>
                  <a:latin typeface="Roboto"/>
                </a:rPr>
                <a:t>nd</a:t>
              </a:r>
              <a:r>
                <a:rPr lang="en-GB" sz="1400" b="1" dirty="0" smtClean="0">
                  <a:solidFill>
                    <a:srgbClr val="CC0000"/>
                  </a:solidFill>
                  <a:latin typeface="Roboto"/>
                </a:rPr>
                <a:t> PCR</a:t>
              </a:r>
              <a:endParaRPr lang="en-GB" sz="1400" b="1" dirty="0">
                <a:solidFill>
                  <a:srgbClr val="CC0000"/>
                </a:solidFill>
                <a:latin typeface="Roboto"/>
              </a:endParaRPr>
            </a:p>
          </p:txBody>
        </p:sp>
        <p:sp>
          <p:nvSpPr>
            <p:cNvPr id="55" name="Rectangle 54"/>
            <p:cNvSpPr/>
            <p:nvPr/>
          </p:nvSpPr>
          <p:spPr>
            <a:xfrm>
              <a:off x="3285075" y="3720726"/>
              <a:ext cx="355063" cy="621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rot="21599761">
              <a:off x="3606900" y="3720740"/>
              <a:ext cx="355063" cy="621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3285075" y="3874330"/>
              <a:ext cx="355063" cy="621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rot="21599761">
              <a:off x="3606900" y="3874344"/>
              <a:ext cx="355063" cy="621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3961966" y="3720727"/>
              <a:ext cx="2104438" cy="662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3961966" y="3876213"/>
              <a:ext cx="2104438" cy="662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rot="10800000">
              <a:off x="6388228" y="3874358"/>
              <a:ext cx="355063" cy="621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rot="10799761">
              <a:off x="6066404" y="3874344"/>
              <a:ext cx="355063" cy="621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rot="10800000">
              <a:off x="6388228" y="3720755"/>
              <a:ext cx="355063" cy="621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rot="10799761">
              <a:off x="6066404" y="3720740"/>
              <a:ext cx="355063" cy="621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rot="10800000">
              <a:off x="3279393" y="3569268"/>
              <a:ext cx="355063" cy="621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6410123" y="4025120"/>
              <a:ext cx="355063" cy="621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p:cNvGrpSpPr/>
            <p:nvPr/>
          </p:nvGrpSpPr>
          <p:grpSpPr>
            <a:xfrm rot="1447413">
              <a:off x="2615211" y="3423610"/>
              <a:ext cx="710126" cy="62194"/>
              <a:chOff x="1619669" y="3068944"/>
              <a:chExt cx="864096" cy="72008"/>
            </a:xfrm>
          </p:grpSpPr>
          <p:sp>
            <p:nvSpPr>
              <p:cNvPr id="72" name="Rectangle 71"/>
              <p:cNvSpPr/>
              <p:nvPr/>
            </p:nvSpPr>
            <p:spPr>
              <a:xfrm rot="10799761">
                <a:off x="2051717" y="3068944"/>
                <a:ext cx="432048" cy="720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rot="10799761">
                <a:off x="1619669" y="3068944"/>
                <a:ext cx="432048" cy="720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8" name="Group 67"/>
            <p:cNvGrpSpPr/>
            <p:nvPr/>
          </p:nvGrpSpPr>
          <p:grpSpPr>
            <a:xfrm rot="11982167">
              <a:off x="6730055" y="4149108"/>
              <a:ext cx="710126" cy="62194"/>
              <a:chOff x="1619669" y="3068944"/>
              <a:chExt cx="864096" cy="72008"/>
            </a:xfrm>
          </p:grpSpPr>
          <p:sp>
            <p:nvSpPr>
              <p:cNvPr id="70" name="Rectangle 69"/>
              <p:cNvSpPr/>
              <p:nvPr/>
            </p:nvSpPr>
            <p:spPr>
              <a:xfrm rot="10799761">
                <a:off x="2051717" y="3068944"/>
                <a:ext cx="432048" cy="720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p:cNvSpPr/>
              <p:nvPr/>
            </p:nvSpPr>
            <p:spPr>
              <a:xfrm rot="10799761">
                <a:off x="1619669" y="3068944"/>
                <a:ext cx="432048" cy="720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9" name="Straight Arrow Connector 68"/>
            <p:cNvCxnSpPr/>
            <p:nvPr/>
          </p:nvCxnSpPr>
          <p:spPr>
            <a:xfrm>
              <a:off x="4940482" y="4243727"/>
              <a:ext cx="0" cy="391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75" name="TextBox 74"/>
          <p:cNvSpPr txBox="1"/>
          <p:nvPr/>
        </p:nvSpPr>
        <p:spPr>
          <a:xfrm>
            <a:off x="1115616" y="4072423"/>
            <a:ext cx="7560840" cy="2308324"/>
          </a:xfrm>
          <a:prstGeom prst="rect">
            <a:avLst/>
          </a:prstGeom>
          <a:noFill/>
        </p:spPr>
        <p:txBody>
          <a:bodyPr wrap="square" rtlCol="0">
            <a:spAutoFit/>
          </a:bodyPr>
          <a:lstStyle/>
          <a:p>
            <a:r>
              <a:rPr lang="en-GB" sz="1400" b="1" dirty="0" smtClean="0">
                <a:solidFill>
                  <a:srgbClr val="CC0000"/>
                </a:solidFill>
                <a:latin typeface="Roboto"/>
              </a:rPr>
              <a:t>Pros</a:t>
            </a:r>
          </a:p>
          <a:p>
            <a:pPr marL="285750" indent="-285750">
              <a:buFont typeface="Arial" panose="020B0604020202020204" pitchFamily="34" charset="0"/>
              <a:buChar char="•"/>
            </a:pPr>
            <a:r>
              <a:rPr lang="en-GB" sz="1400" dirty="0" smtClean="0">
                <a:latin typeface="Roboto"/>
              </a:rPr>
              <a:t>Only need to design a primer set for your region of interest.</a:t>
            </a:r>
          </a:p>
          <a:p>
            <a:pPr marL="285750" indent="-285750">
              <a:buFont typeface="Arial" panose="020B0604020202020204" pitchFamily="34" charset="0"/>
              <a:buChar char="•"/>
            </a:pPr>
            <a:r>
              <a:rPr lang="en-GB" sz="1400" dirty="0" smtClean="0">
                <a:latin typeface="Roboto"/>
              </a:rPr>
              <a:t>Use </a:t>
            </a:r>
            <a:r>
              <a:rPr lang="en-GB" sz="1400" dirty="0">
                <a:latin typeface="Roboto"/>
              </a:rPr>
              <a:t>the same indexed primers for any region of interest</a:t>
            </a:r>
            <a:r>
              <a:rPr lang="en-GB" sz="1400" dirty="0" smtClean="0">
                <a:latin typeface="Roboto"/>
              </a:rPr>
              <a:t>.</a:t>
            </a:r>
          </a:p>
          <a:p>
            <a:pPr marL="285750" indent="-285750">
              <a:buFont typeface="Arial" panose="020B0604020202020204" pitchFamily="34" charset="0"/>
              <a:buChar char="•"/>
            </a:pPr>
            <a:r>
              <a:rPr lang="en-GB" sz="1400" dirty="0" smtClean="0">
                <a:latin typeface="Roboto"/>
              </a:rPr>
              <a:t>You can use Illumina’s Nextera XT Index kits for second PCR</a:t>
            </a:r>
          </a:p>
          <a:p>
            <a:endParaRPr lang="en-GB" sz="1400" dirty="0" smtClean="0">
              <a:latin typeface="Roboto"/>
            </a:endParaRPr>
          </a:p>
          <a:p>
            <a:r>
              <a:rPr lang="en-GB" sz="1400" b="1" dirty="0" smtClean="0">
                <a:solidFill>
                  <a:srgbClr val="CC0000"/>
                </a:solidFill>
                <a:latin typeface="Roboto"/>
              </a:rPr>
              <a:t>Cons</a:t>
            </a:r>
            <a:endParaRPr lang="en-GB" sz="1400" b="1" dirty="0">
              <a:solidFill>
                <a:srgbClr val="CC0000"/>
              </a:solidFill>
              <a:latin typeface="Roboto"/>
            </a:endParaRPr>
          </a:p>
          <a:p>
            <a:pPr marL="285750" indent="-285750">
              <a:buFont typeface="Arial" panose="020B0604020202020204" pitchFamily="34" charset="0"/>
              <a:buChar char="•"/>
            </a:pPr>
            <a:r>
              <a:rPr lang="en-GB" sz="1400" dirty="0" smtClean="0">
                <a:latin typeface="Roboto"/>
              </a:rPr>
              <a:t>Requires two PCRs and clean-ups making it more expensive.</a:t>
            </a:r>
          </a:p>
          <a:p>
            <a:pPr marL="285750" indent="-285750">
              <a:buFont typeface="Arial" panose="020B0604020202020204" pitchFamily="34" charset="0"/>
              <a:buChar char="•"/>
            </a:pPr>
            <a:r>
              <a:rPr lang="en-GB" sz="1400" dirty="0" smtClean="0">
                <a:latin typeface="Roboto"/>
              </a:rPr>
              <a:t>Sequencing through the region of interest primer loses ~20bp of sequencing from each read.</a:t>
            </a:r>
            <a:endParaRPr lang="en-GB" sz="1400" dirty="0">
              <a:latin typeface="Roboto"/>
            </a:endParaRPr>
          </a:p>
          <a:p>
            <a:pPr marL="285750" indent="-285750">
              <a:buFont typeface="Arial" panose="020B0604020202020204" pitchFamily="34" charset="0"/>
              <a:buChar char="•"/>
            </a:pPr>
            <a:endParaRPr lang="en-GB" dirty="0">
              <a:latin typeface="Roboto"/>
            </a:endParaRPr>
          </a:p>
        </p:txBody>
      </p:sp>
    </p:spTree>
    <p:extLst>
      <p:ext uri="{BB962C8B-B14F-4D97-AF65-F5344CB8AC3E}">
        <p14:creationId xmlns:p14="http://schemas.microsoft.com/office/powerpoint/2010/main" val="3796110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Kozich</a:t>
            </a:r>
            <a:r>
              <a:rPr lang="en-GB" dirty="0"/>
              <a:t> et al Dual Index Strategy</a:t>
            </a:r>
            <a:br>
              <a:rPr lang="en-GB" dirty="0"/>
            </a:br>
            <a:endParaRPr lang="en-GB" dirty="0"/>
          </a:p>
        </p:txBody>
      </p:sp>
      <p:grpSp>
        <p:nvGrpSpPr>
          <p:cNvPr id="134" name="Group 133"/>
          <p:cNvGrpSpPr/>
          <p:nvPr/>
        </p:nvGrpSpPr>
        <p:grpSpPr>
          <a:xfrm>
            <a:off x="1575259" y="908720"/>
            <a:ext cx="5949069" cy="2565810"/>
            <a:chOff x="1503251" y="1052736"/>
            <a:chExt cx="5949069" cy="2565810"/>
          </a:xfrm>
        </p:grpSpPr>
        <p:grpSp>
          <p:nvGrpSpPr>
            <p:cNvPr id="70" name="Group 69"/>
            <p:cNvGrpSpPr/>
            <p:nvPr/>
          </p:nvGrpSpPr>
          <p:grpSpPr>
            <a:xfrm>
              <a:off x="1503251" y="2564904"/>
              <a:ext cx="5949069" cy="1053642"/>
              <a:chOff x="1588243" y="4797152"/>
              <a:chExt cx="5949069" cy="1053642"/>
            </a:xfrm>
          </p:grpSpPr>
          <p:grpSp>
            <p:nvGrpSpPr>
              <p:cNvPr id="109" name="Group 108"/>
              <p:cNvGrpSpPr/>
              <p:nvPr/>
            </p:nvGrpSpPr>
            <p:grpSpPr>
              <a:xfrm>
                <a:off x="2682057" y="4797152"/>
                <a:ext cx="4855255" cy="1053642"/>
                <a:chOff x="1655712" y="4088894"/>
                <a:chExt cx="6156648" cy="1342886"/>
              </a:xfrm>
            </p:grpSpPr>
            <p:sp>
              <p:nvSpPr>
                <p:cNvPr id="111" name="TextBox 110"/>
                <p:cNvSpPr txBox="1"/>
                <p:nvPr/>
              </p:nvSpPr>
              <p:spPr>
                <a:xfrm>
                  <a:off x="1694445" y="4543235"/>
                  <a:ext cx="573299" cy="274587"/>
                </a:xfrm>
                <a:prstGeom prst="rect">
                  <a:avLst/>
                </a:prstGeom>
                <a:noFill/>
              </p:spPr>
              <p:txBody>
                <a:bodyPr wrap="square" rtlCol="0">
                  <a:spAutoFit/>
                </a:bodyPr>
                <a:lstStyle/>
                <a:p>
                  <a:r>
                    <a:rPr lang="en-GB" sz="800" b="1" dirty="0" smtClean="0"/>
                    <a:t>P5</a:t>
                  </a:r>
                  <a:endParaRPr lang="en-GB" sz="800" b="1" dirty="0"/>
                </a:p>
              </p:txBody>
            </p:sp>
            <p:sp>
              <p:nvSpPr>
                <p:cNvPr id="112" name="TextBox 111"/>
                <p:cNvSpPr txBox="1"/>
                <p:nvPr/>
              </p:nvSpPr>
              <p:spPr>
                <a:xfrm>
                  <a:off x="7239061" y="4547772"/>
                  <a:ext cx="573299" cy="274587"/>
                </a:xfrm>
                <a:prstGeom prst="rect">
                  <a:avLst/>
                </a:prstGeom>
                <a:noFill/>
              </p:spPr>
              <p:txBody>
                <a:bodyPr wrap="square" rtlCol="0">
                  <a:spAutoFit/>
                </a:bodyPr>
                <a:lstStyle/>
                <a:p>
                  <a:r>
                    <a:rPr lang="en-GB" sz="800" b="1" dirty="0" smtClean="0"/>
                    <a:t>P7</a:t>
                  </a:r>
                  <a:endParaRPr lang="en-GB" sz="800" b="1" dirty="0"/>
                </a:p>
              </p:txBody>
            </p:sp>
            <p:sp>
              <p:nvSpPr>
                <p:cNvPr id="113" name="TextBox 112"/>
                <p:cNvSpPr txBox="1"/>
                <p:nvPr/>
              </p:nvSpPr>
              <p:spPr>
                <a:xfrm>
                  <a:off x="2126493" y="4543235"/>
                  <a:ext cx="573299" cy="274587"/>
                </a:xfrm>
                <a:prstGeom prst="rect">
                  <a:avLst/>
                </a:prstGeom>
                <a:noFill/>
              </p:spPr>
              <p:txBody>
                <a:bodyPr wrap="square" rtlCol="0">
                  <a:spAutoFit/>
                </a:bodyPr>
                <a:lstStyle/>
                <a:p>
                  <a:r>
                    <a:rPr lang="en-GB" sz="800" b="1" dirty="0"/>
                    <a:t>i</a:t>
                  </a:r>
                  <a:r>
                    <a:rPr lang="en-GB" sz="800" b="1" dirty="0" smtClean="0"/>
                    <a:t>5</a:t>
                  </a:r>
                  <a:endParaRPr lang="en-GB" sz="800" b="1" dirty="0"/>
                </a:p>
              </p:txBody>
            </p:sp>
            <p:sp>
              <p:nvSpPr>
                <p:cNvPr id="114" name="TextBox 113"/>
                <p:cNvSpPr txBox="1"/>
                <p:nvPr/>
              </p:nvSpPr>
              <p:spPr>
                <a:xfrm>
                  <a:off x="6807013" y="4547772"/>
                  <a:ext cx="573299" cy="274587"/>
                </a:xfrm>
                <a:prstGeom prst="rect">
                  <a:avLst/>
                </a:prstGeom>
                <a:noFill/>
              </p:spPr>
              <p:txBody>
                <a:bodyPr wrap="square" rtlCol="0">
                  <a:spAutoFit/>
                </a:bodyPr>
                <a:lstStyle/>
                <a:p>
                  <a:r>
                    <a:rPr lang="en-GB" sz="800" b="1" dirty="0" smtClean="0"/>
                    <a:t>i7</a:t>
                  </a:r>
                  <a:endParaRPr lang="en-GB" sz="800" b="1" dirty="0"/>
                </a:p>
              </p:txBody>
            </p:sp>
            <p:sp>
              <p:nvSpPr>
                <p:cNvPr id="115" name="TextBox 114"/>
                <p:cNvSpPr txBox="1"/>
                <p:nvPr/>
              </p:nvSpPr>
              <p:spPr>
                <a:xfrm>
                  <a:off x="2843808" y="5119300"/>
                  <a:ext cx="677035" cy="274587"/>
                </a:xfrm>
                <a:prstGeom prst="rect">
                  <a:avLst/>
                </a:prstGeom>
                <a:noFill/>
              </p:spPr>
              <p:txBody>
                <a:bodyPr wrap="square" rtlCol="0">
                  <a:spAutoFit/>
                </a:bodyPr>
                <a:lstStyle/>
                <a:p>
                  <a:r>
                    <a:rPr lang="en-GB" sz="800" b="1" dirty="0" smtClean="0"/>
                    <a:t>16S V4</a:t>
                  </a:r>
                  <a:endParaRPr lang="en-GB" sz="800" b="1" dirty="0"/>
                </a:p>
              </p:txBody>
            </p:sp>
            <p:sp>
              <p:nvSpPr>
                <p:cNvPr id="116" name="TextBox 115"/>
                <p:cNvSpPr txBox="1"/>
                <p:nvPr/>
              </p:nvSpPr>
              <p:spPr>
                <a:xfrm>
                  <a:off x="2339753" y="4088894"/>
                  <a:ext cx="1482044" cy="274587"/>
                </a:xfrm>
                <a:prstGeom prst="rect">
                  <a:avLst/>
                </a:prstGeom>
                <a:noFill/>
              </p:spPr>
              <p:txBody>
                <a:bodyPr wrap="square" rtlCol="0">
                  <a:spAutoFit/>
                </a:bodyPr>
                <a:lstStyle/>
                <a:p>
                  <a:endParaRPr lang="en-GB" sz="800" b="1" dirty="0"/>
                </a:p>
              </p:txBody>
            </p:sp>
            <p:sp>
              <p:nvSpPr>
                <p:cNvPr id="117" name="Rectangle 116"/>
                <p:cNvSpPr/>
                <p:nvPr/>
              </p:nvSpPr>
              <p:spPr>
                <a:xfrm>
                  <a:off x="2512378" y="4797151"/>
                  <a:ext cx="432048" cy="720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p:cNvSpPr/>
                <p:nvPr/>
              </p:nvSpPr>
              <p:spPr>
                <a:xfrm rot="21599761">
                  <a:off x="2903981" y="4797167"/>
                  <a:ext cx="432048" cy="7200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p:cNvSpPr/>
                <p:nvPr/>
              </p:nvSpPr>
              <p:spPr>
                <a:xfrm>
                  <a:off x="3336032" y="4797152"/>
                  <a:ext cx="2560722" cy="766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p:cNvSpPr/>
                <p:nvPr/>
              </p:nvSpPr>
              <p:spPr>
                <a:xfrm rot="10800000">
                  <a:off x="6304154" y="4797152"/>
                  <a:ext cx="432048" cy="720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p:cNvSpPr/>
                <p:nvPr/>
              </p:nvSpPr>
              <p:spPr>
                <a:xfrm rot="10799761">
                  <a:off x="5896754" y="4797167"/>
                  <a:ext cx="432048" cy="7200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2" name="Group 121"/>
                <p:cNvGrpSpPr/>
                <p:nvPr/>
              </p:nvGrpSpPr>
              <p:grpSpPr>
                <a:xfrm rot="10800000">
                  <a:off x="6732240" y="4797152"/>
                  <a:ext cx="864096" cy="72008"/>
                  <a:chOff x="1619669" y="3068944"/>
                  <a:chExt cx="864096" cy="72008"/>
                </a:xfrm>
              </p:grpSpPr>
              <p:sp>
                <p:nvSpPr>
                  <p:cNvPr id="132" name="Rectangle 131"/>
                  <p:cNvSpPr/>
                  <p:nvPr/>
                </p:nvSpPr>
                <p:spPr>
                  <a:xfrm rot="10799761">
                    <a:off x="2051717" y="3068944"/>
                    <a:ext cx="432048" cy="720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p:cNvSpPr/>
                  <p:nvPr/>
                </p:nvSpPr>
                <p:spPr>
                  <a:xfrm rot="10799761">
                    <a:off x="1619669" y="3068944"/>
                    <a:ext cx="432048" cy="720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3" name="Group 122"/>
                <p:cNvGrpSpPr/>
                <p:nvPr/>
              </p:nvGrpSpPr>
              <p:grpSpPr>
                <a:xfrm>
                  <a:off x="1655712" y="4790069"/>
                  <a:ext cx="864096" cy="72008"/>
                  <a:chOff x="1619669" y="3068944"/>
                  <a:chExt cx="864096" cy="72008"/>
                </a:xfrm>
              </p:grpSpPr>
              <p:sp>
                <p:nvSpPr>
                  <p:cNvPr id="130" name="Rectangle 129"/>
                  <p:cNvSpPr/>
                  <p:nvPr/>
                </p:nvSpPr>
                <p:spPr>
                  <a:xfrm rot="10799761">
                    <a:off x="2051717" y="3068944"/>
                    <a:ext cx="432048" cy="720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p:cNvSpPr/>
                  <p:nvPr/>
                </p:nvSpPr>
                <p:spPr>
                  <a:xfrm rot="10799761">
                    <a:off x="1619669" y="3068944"/>
                    <a:ext cx="432048" cy="720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24" name="Straight Arrow Connector 123"/>
                <p:cNvCxnSpPr/>
                <p:nvPr/>
              </p:nvCxnSpPr>
              <p:spPr>
                <a:xfrm flipH="1">
                  <a:off x="2711341" y="4489004"/>
                  <a:ext cx="17061" cy="30104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156176" y="5157193"/>
                  <a:ext cx="1482044" cy="274587"/>
                </a:xfrm>
                <a:prstGeom prst="rect">
                  <a:avLst/>
                </a:prstGeom>
                <a:noFill/>
              </p:spPr>
              <p:txBody>
                <a:bodyPr wrap="square" rtlCol="0">
                  <a:spAutoFit/>
                </a:bodyPr>
                <a:lstStyle/>
                <a:p>
                  <a:endParaRPr lang="en-GB" sz="800" b="1" dirty="0"/>
                </a:p>
              </p:txBody>
            </p:sp>
            <p:cxnSp>
              <p:nvCxnSpPr>
                <p:cNvPr id="126" name="Straight Arrow Connector 125"/>
                <p:cNvCxnSpPr>
                  <a:endCxn id="120" idx="0"/>
                </p:cNvCxnSpPr>
                <p:nvPr/>
              </p:nvCxnSpPr>
              <p:spPr>
                <a:xfrm flipV="1">
                  <a:off x="6502413" y="4869160"/>
                  <a:ext cx="17765" cy="2880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3114075" y="4869160"/>
                  <a:ext cx="17765" cy="2880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5848000" y="4180670"/>
                  <a:ext cx="686035" cy="274587"/>
                </a:xfrm>
                <a:prstGeom prst="rect">
                  <a:avLst/>
                </a:prstGeom>
                <a:noFill/>
              </p:spPr>
              <p:txBody>
                <a:bodyPr wrap="square" rtlCol="0">
                  <a:spAutoFit/>
                </a:bodyPr>
                <a:lstStyle/>
                <a:p>
                  <a:r>
                    <a:rPr lang="en-GB" sz="800" b="1" dirty="0" smtClean="0"/>
                    <a:t>16S V4</a:t>
                  </a:r>
                  <a:endParaRPr lang="en-GB" sz="800" b="1" dirty="0"/>
                </a:p>
              </p:txBody>
            </p:sp>
            <p:cxnSp>
              <p:nvCxnSpPr>
                <p:cNvPr id="129" name="Straight Arrow Connector 128"/>
                <p:cNvCxnSpPr/>
                <p:nvPr/>
              </p:nvCxnSpPr>
              <p:spPr>
                <a:xfrm flipH="1">
                  <a:off x="6139115" y="4496103"/>
                  <a:ext cx="17061" cy="30104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110" name="TextBox 109"/>
              <p:cNvSpPr txBox="1"/>
              <p:nvPr/>
            </p:nvSpPr>
            <p:spPr>
              <a:xfrm>
                <a:off x="1588243" y="5101807"/>
                <a:ext cx="1124360" cy="523220"/>
              </a:xfrm>
              <a:prstGeom prst="rect">
                <a:avLst/>
              </a:prstGeom>
              <a:noFill/>
            </p:spPr>
            <p:txBody>
              <a:bodyPr wrap="square" rtlCol="0">
                <a:spAutoFit/>
              </a:bodyPr>
              <a:lstStyle/>
              <a:p>
                <a:r>
                  <a:rPr lang="en-GB" sz="1400" b="1" dirty="0" smtClean="0">
                    <a:solidFill>
                      <a:srgbClr val="CC0000"/>
                    </a:solidFill>
                  </a:rPr>
                  <a:t>Amplicon</a:t>
                </a:r>
              </a:p>
              <a:p>
                <a:r>
                  <a:rPr lang="en-GB" sz="1400" b="1" dirty="0" smtClean="0">
                    <a:solidFill>
                      <a:srgbClr val="CC0000"/>
                    </a:solidFill>
                  </a:rPr>
                  <a:t>Library</a:t>
                </a:r>
                <a:endParaRPr lang="en-GB" sz="1400" b="1" dirty="0">
                  <a:solidFill>
                    <a:srgbClr val="CC0000"/>
                  </a:solidFill>
                </a:endParaRPr>
              </a:p>
            </p:txBody>
          </p:sp>
        </p:grpSp>
        <p:grpSp>
          <p:nvGrpSpPr>
            <p:cNvPr id="71" name="Group 70"/>
            <p:cNvGrpSpPr/>
            <p:nvPr/>
          </p:nvGrpSpPr>
          <p:grpSpPr>
            <a:xfrm>
              <a:off x="1547664" y="1052736"/>
              <a:ext cx="5686640" cy="1477011"/>
              <a:chOff x="1403648" y="1737937"/>
              <a:chExt cx="5686640" cy="1477011"/>
            </a:xfrm>
          </p:grpSpPr>
          <p:grpSp>
            <p:nvGrpSpPr>
              <p:cNvPr id="76" name="Group 75"/>
              <p:cNvGrpSpPr/>
              <p:nvPr/>
            </p:nvGrpSpPr>
            <p:grpSpPr>
              <a:xfrm>
                <a:off x="2416117" y="1737937"/>
                <a:ext cx="4674171" cy="1477011"/>
                <a:chOff x="2272101" y="1495435"/>
                <a:chExt cx="4674171" cy="1477011"/>
              </a:xfrm>
            </p:grpSpPr>
            <p:grpSp>
              <p:nvGrpSpPr>
                <p:cNvPr id="78" name="Group 77"/>
                <p:cNvGrpSpPr/>
                <p:nvPr/>
              </p:nvGrpSpPr>
              <p:grpSpPr>
                <a:xfrm>
                  <a:off x="2272101" y="1495435"/>
                  <a:ext cx="4674171" cy="1477011"/>
                  <a:chOff x="2511692" y="1983185"/>
                  <a:chExt cx="4674171" cy="1477011"/>
                </a:xfrm>
              </p:grpSpPr>
              <p:grpSp>
                <p:nvGrpSpPr>
                  <p:cNvPr id="81" name="Group 80"/>
                  <p:cNvGrpSpPr/>
                  <p:nvPr/>
                </p:nvGrpSpPr>
                <p:grpSpPr>
                  <a:xfrm>
                    <a:off x="2511692" y="1983185"/>
                    <a:ext cx="1374282" cy="609388"/>
                    <a:chOff x="2511692" y="1983185"/>
                    <a:chExt cx="1374282" cy="609388"/>
                  </a:xfrm>
                </p:grpSpPr>
                <p:sp>
                  <p:nvSpPr>
                    <p:cNvPr id="100" name="TextBox 99"/>
                    <p:cNvSpPr txBox="1"/>
                    <p:nvPr/>
                  </p:nvSpPr>
                  <p:spPr>
                    <a:xfrm>
                      <a:off x="2626360" y="1983185"/>
                      <a:ext cx="452115" cy="215444"/>
                    </a:xfrm>
                    <a:prstGeom prst="rect">
                      <a:avLst/>
                    </a:prstGeom>
                    <a:noFill/>
                  </p:spPr>
                  <p:txBody>
                    <a:bodyPr wrap="square" rtlCol="0">
                      <a:spAutoFit/>
                    </a:bodyPr>
                    <a:lstStyle/>
                    <a:p>
                      <a:r>
                        <a:rPr lang="en-GB" sz="800" b="1" dirty="0" smtClean="0"/>
                        <a:t>P5</a:t>
                      </a:r>
                      <a:endParaRPr lang="en-GB" sz="800" b="1" dirty="0"/>
                    </a:p>
                  </p:txBody>
                </p:sp>
                <p:sp>
                  <p:nvSpPr>
                    <p:cNvPr id="101" name="TextBox 100"/>
                    <p:cNvSpPr txBox="1"/>
                    <p:nvPr/>
                  </p:nvSpPr>
                  <p:spPr>
                    <a:xfrm>
                      <a:off x="2940285" y="2133436"/>
                      <a:ext cx="452115" cy="215444"/>
                    </a:xfrm>
                    <a:prstGeom prst="rect">
                      <a:avLst/>
                    </a:prstGeom>
                    <a:noFill/>
                  </p:spPr>
                  <p:txBody>
                    <a:bodyPr wrap="square" rtlCol="0">
                      <a:spAutoFit/>
                    </a:bodyPr>
                    <a:lstStyle/>
                    <a:p>
                      <a:r>
                        <a:rPr lang="en-GB" sz="800" b="1" dirty="0"/>
                        <a:t>i</a:t>
                      </a:r>
                      <a:r>
                        <a:rPr lang="en-GB" sz="800" b="1" dirty="0" smtClean="0"/>
                        <a:t>5</a:t>
                      </a:r>
                      <a:endParaRPr lang="en-GB" sz="800" b="1" dirty="0"/>
                    </a:p>
                  </p:txBody>
                </p:sp>
                <p:sp>
                  <p:nvSpPr>
                    <p:cNvPr id="102" name="TextBox 101"/>
                    <p:cNvSpPr txBox="1"/>
                    <p:nvPr/>
                  </p:nvSpPr>
                  <p:spPr>
                    <a:xfrm>
                      <a:off x="3352051" y="2126888"/>
                      <a:ext cx="533923" cy="215444"/>
                    </a:xfrm>
                    <a:prstGeom prst="rect">
                      <a:avLst/>
                    </a:prstGeom>
                    <a:noFill/>
                  </p:spPr>
                  <p:txBody>
                    <a:bodyPr wrap="square" rtlCol="0">
                      <a:spAutoFit/>
                    </a:bodyPr>
                    <a:lstStyle/>
                    <a:p>
                      <a:r>
                        <a:rPr lang="en-GB" sz="800" b="1" dirty="0" smtClean="0"/>
                        <a:t>16S V4</a:t>
                      </a:r>
                      <a:endParaRPr lang="en-GB" sz="800" b="1" dirty="0"/>
                    </a:p>
                  </p:txBody>
                </p:sp>
                <p:grpSp>
                  <p:nvGrpSpPr>
                    <p:cNvPr id="103" name="Group 102"/>
                    <p:cNvGrpSpPr/>
                    <p:nvPr/>
                  </p:nvGrpSpPr>
                  <p:grpSpPr>
                    <a:xfrm rot="1460695">
                      <a:off x="2511692" y="2335050"/>
                      <a:ext cx="1022170" cy="56498"/>
                      <a:chOff x="2425454" y="2538989"/>
                      <a:chExt cx="1022170" cy="56498"/>
                    </a:xfrm>
                  </p:grpSpPr>
                  <p:sp>
                    <p:nvSpPr>
                      <p:cNvPr id="106" name="Rectangle 105"/>
                      <p:cNvSpPr/>
                      <p:nvPr/>
                    </p:nvSpPr>
                    <p:spPr>
                      <a:xfrm rot="10799761">
                        <a:off x="2766176" y="2538989"/>
                        <a:ext cx="340722" cy="564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rot="10799761">
                        <a:off x="2425454" y="2538989"/>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p:cNvSpPr/>
                      <p:nvPr/>
                    </p:nvSpPr>
                    <p:spPr>
                      <a:xfrm rot="10799761">
                        <a:off x="3106902" y="2538989"/>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4" name="Rectangle 103"/>
                    <p:cNvSpPr/>
                    <p:nvPr/>
                  </p:nvSpPr>
                  <p:spPr>
                    <a:xfrm rot="10799761">
                      <a:off x="3447628" y="2536075"/>
                      <a:ext cx="340722" cy="5649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5" name="Straight Arrow Connector 104"/>
                    <p:cNvCxnSpPr>
                      <a:stCxn id="102" idx="2"/>
                    </p:cNvCxnSpPr>
                    <p:nvPr/>
                  </p:nvCxnSpPr>
                  <p:spPr>
                    <a:xfrm>
                      <a:off x="3619013" y="2342332"/>
                      <a:ext cx="0" cy="16142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5762671" y="2868177"/>
                    <a:ext cx="1423192" cy="592019"/>
                    <a:chOff x="5471139" y="3100507"/>
                    <a:chExt cx="1423192" cy="592019"/>
                  </a:xfrm>
                </p:grpSpPr>
                <p:grpSp>
                  <p:nvGrpSpPr>
                    <p:cNvPr id="90" name="Group 89"/>
                    <p:cNvGrpSpPr/>
                    <p:nvPr/>
                  </p:nvGrpSpPr>
                  <p:grpSpPr>
                    <a:xfrm rot="10800000">
                      <a:off x="5555749" y="3100507"/>
                      <a:ext cx="1276658" cy="257523"/>
                      <a:chOff x="2511692" y="2335050"/>
                      <a:chExt cx="1276658" cy="257523"/>
                    </a:xfrm>
                  </p:grpSpPr>
                  <p:grpSp>
                    <p:nvGrpSpPr>
                      <p:cNvPr id="94" name="Group 93"/>
                      <p:cNvGrpSpPr/>
                      <p:nvPr/>
                    </p:nvGrpSpPr>
                    <p:grpSpPr>
                      <a:xfrm rot="1460695">
                        <a:off x="2511692" y="2335050"/>
                        <a:ext cx="1022170" cy="56498"/>
                        <a:chOff x="2425454" y="2538989"/>
                        <a:chExt cx="1022170" cy="56498"/>
                      </a:xfrm>
                    </p:grpSpPr>
                    <p:sp>
                      <p:nvSpPr>
                        <p:cNvPr id="97" name="Rectangle 96"/>
                        <p:cNvSpPr/>
                        <p:nvPr/>
                      </p:nvSpPr>
                      <p:spPr>
                        <a:xfrm rot="10799761">
                          <a:off x="2766176" y="2538989"/>
                          <a:ext cx="340722" cy="564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p:cNvSpPr/>
                        <p:nvPr/>
                      </p:nvSpPr>
                      <p:spPr>
                        <a:xfrm rot="10799761">
                          <a:off x="2425454" y="2538989"/>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p:cNvSpPr/>
                        <p:nvPr/>
                      </p:nvSpPr>
                      <p:spPr>
                        <a:xfrm rot="10799761">
                          <a:off x="3106902" y="2538989"/>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5" name="Rectangle 94"/>
                      <p:cNvSpPr/>
                      <p:nvPr/>
                    </p:nvSpPr>
                    <p:spPr>
                      <a:xfrm rot="10799761">
                        <a:off x="3447628" y="2536075"/>
                        <a:ext cx="340722" cy="5649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6" name="Straight Arrow Connector 95"/>
                      <p:cNvCxnSpPr/>
                      <p:nvPr/>
                    </p:nvCxnSpPr>
                    <p:spPr>
                      <a:xfrm>
                        <a:off x="3619013" y="2342332"/>
                        <a:ext cx="0" cy="16142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6136545" y="3320698"/>
                      <a:ext cx="452115" cy="215444"/>
                    </a:xfrm>
                    <a:prstGeom prst="rect">
                      <a:avLst/>
                    </a:prstGeom>
                    <a:noFill/>
                  </p:spPr>
                  <p:txBody>
                    <a:bodyPr wrap="square" rtlCol="0">
                      <a:spAutoFit/>
                    </a:bodyPr>
                    <a:lstStyle/>
                    <a:p>
                      <a:r>
                        <a:rPr lang="en-GB" sz="800" b="1" dirty="0" smtClean="0"/>
                        <a:t>i7</a:t>
                      </a:r>
                      <a:endParaRPr lang="en-GB" sz="800" b="1" dirty="0"/>
                    </a:p>
                  </p:txBody>
                </p:sp>
                <p:sp>
                  <p:nvSpPr>
                    <p:cNvPr id="92" name="TextBox 91"/>
                    <p:cNvSpPr txBox="1"/>
                    <p:nvPr/>
                  </p:nvSpPr>
                  <p:spPr>
                    <a:xfrm>
                      <a:off x="6442216" y="3477082"/>
                      <a:ext cx="452115" cy="215444"/>
                    </a:xfrm>
                    <a:prstGeom prst="rect">
                      <a:avLst/>
                    </a:prstGeom>
                    <a:noFill/>
                  </p:spPr>
                  <p:txBody>
                    <a:bodyPr wrap="square" rtlCol="0">
                      <a:spAutoFit/>
                    </a:bodyPr>
                    <a:lstStyle/>
                    <a:p>
                      <a:r>
                        <a:rPr lang="en-GB" sz="800" b="1" dirty="0" smtClean="0"/>
                        <a:t>P7</a:t>
                      </a:r>
                      <a:endParaRPr lang="en-GB" sz="800" b="1" dirty="0"/>
                    </a:p>
                  </p:txBody>
                </p:sp>
                <p:sp>
                  <p:nvSpPr>
                    <p:cNvPr id="93" name="TextBox 92"/>
                    <p:cNvSpPr txBox="1"/>
                    <p:nvPr/>
                  </p:nvSpPr>
                  <p:spPr>
                    <a:xfrm>
                      <a:off x="5471139" y="3357572"/>
                      <a:ext cx="541021" cy="215444"/>
                    </a:xfrm>
                    <a:prstGeom prst="rect">
                      <a:avLst/>
                    </a:prstGeom>
                    <a:noFill/>
                  </p:spPr>
                  <p:txBody>
                    <a:bodyPr wrap="square" rtlCol="0">
                      <a:spAutoFit/>
                    </a:bodyPr>
                    <a:lstStyle/>
                    <a:p>
                      <a:r>
                        <a:rPr lang="en-GB" sz="800" b="1" dirty="0" smtClean="0"/>
                        <a:t>16S V4</a:t>
                      </a:r>
                      <a:endParaRPr lang="en-GB" sz="800" b="1" dirty="0"/>
                    </a:p>
                  </p:txBody>
                </p:sp>
              </p:grpSp>
              <p:sp>
                <p:nvSpPr>
                  <p:cNvPr id="83" name="Rectangle 82"/>
                  <p:cNvSpPr/>
                  <p:nvPr/>
                </p:nvSpPr>
                <p:spPr>
                  <a:xfrm>
                    <a:off x="2553382" y="2596007"/>
                    <a:ext cx="4546897" cy="503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p:cNvSpPr/>
                  <p:nvPr/>
                </p:nvSpPr>
                <p:spPr>
                  <a:xfrm>
                    <a:off x="2553382" y="2827320"/>
                    <a:ext cx="4546897" cy="503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Connector 84"/>
                  <p:cNvCxnSpPr/>
                  <p:nvPr/>
                </p:nvCxnSpPr>
                <p:spPr>
                  <a:xfrm>
                    <a:off x="3793445" y="2310807"/>
                    <a:ext cx="0" cy="768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860216" y="2361154"/>
                    <a:ext cx="0" cy="768250"/>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558910" y="2624093"/>
                    <a:ext cx="1298028" cy="215444"/>
                  </a:xfrm>
                  <a:prstGeom prst="rect">
                    <a:avLst/>
                  </a:prstGeom>
                  <a:noFill/>
                </p:spPr>
                <p:txBody>
                  <a:bodyPr wrap="square" rtlCol="0">
                    <a:spAutoFit/>
                  </a:bodyPr>
                  <a:lstStyle/>
                  <a:p>
                    <a:r>
                      <a:rPr lang="en-GB" sz="800" b="1" dirty="0" smtClean="0"/>
                      <a:t>Highly Conserved Region</a:t>
                    </a:r>
                    <a:endParaRPr lang="en-GB" sz="800" b="1" dirty="0"/>
                  </a:p>
                </p:txBody>
              </p:sp>
              <p:sp>
                <p:nvSpPr>
                  <p:cNvPr id="88" name="TextBox 87"/>
                  <p:cNvSpPr txBox="1"/>
                  <p:nvPr/>
                </p:nvSpPr>
                <p:spPr>
                  <a:xfrm>
                    <a:off x="4262497" y="2624093"/>
                    <a:ext cx="1952023" cy="215444"/>
                  </a:xfrm>
                  <a:prstGeom prst="rect">
                    <a:avLst/>
                  </a:prstGeom>
                  <a:noFill/>
                </p:spPr>
                <p:txBody>
                  <a:bodyPr wrap="square" rtlCol="0">
                    <a:spAutoFit/>
                  </a:bodyPr>
                  <a:lstStyle/>
                  <a:p>
                    <a:r>
                      <a:rPr lang="en-GB" sz="800" b="1" dirty="0" smtClean="0"/>
                      <a:t>Hypervariable Region 4</a:t>
                    </a:r>
                    <a:endParaRPr lang="en-GB" sz="800" b="1" dirty="0"/>
                  </a:p>
                </p:txBody>
              </p:sp>
              <p:sp>
                <p:nvSpPr>
                  <p:cNvPr id="89" name="TextBox 88"/>
                  <p:cNvSpPr txBox="1"/>
                  <p:nvPr/>
                </p:nvSpPr>
                <p:spPr>
                  <a:xfrm>
                    <a:off x="5871278" y="2624093"/>
                    <a:ext cx="1298028" cy="215444"/>
                  </a:xfrm>
                  <a:prstGeom prst="rect">
                    <a:avLst/>
                  </a:prstGeom>
                  <a:noFill/>
                </p:spPr>
                <p:txBody>
                  <a:bodyPr wrap="square" rtlCol="0">
                    <a:spAutoFit/>
                  </a:bodyPr>
                  <a:lstStyle/>
                  <a:p>
                    <a:r>
                      <a:rPr lang="en-GB" sz="800" b="1" dirty="0" smtClean="0"/>
                      <a:t>Highly Conserved Region</a:t>
                    </a:r>
                    <a:endParaRPr lang="en-GB" sz="800" b="1" dirty="0"/>
                  </a:p>
                </p:txBody>
              </p:sp>
            </p:grpSp>
            <p:sp>
              <p:nvSpPr>
                <p:cNvPr id="79" name="TextBox 78"/>
                <p:cNvSpPr txBox="1"/>
                <p:nvPr/>
              </p:nvSpPr>
              <p:spPr>
                <a:xfrm>
                  <a:off x="2915816" y="1773396"/>
                  <a:ext cx="452115" cy="215444"/>
                </a:xfrm>
                <a:prstGeom prst="rect">
                  <a:avLst/>
                </a:prstGeom>
                <a:noFill/>
              </p:spPr>
              <p:txBody>
                <a:bodyPr wrap="square" rtlCol="0">
                  <a:spAutoFit/>
                </a:bodyPr>
                <a:lstStyle/>
                <a:p>
                  <a:r>
                    <a:rPr lang="en-GB" sz="800" b="1" dirty="0" smtClean="0"/>
                    <a:t>Pad</a:t>
                  </a:r>
                  <a:endParaRPr lang="en-GB" sz="800" b="1" dirty="0"/>
                </a:p>
              </p:txBody>
            </p:sp>
            <p:sp>
              <p:nvSpPr>
                <p:cNvPr id="80" name="TextBox 79"/>
                <p:cNvSpPr txBox="1"/>
                <p:nvPr/>
              </p:nvSpPr>
              <p:spPr>
                <a:xfrm>
                  <a:off x="5868144" y="2492896"/>
                  <a:ext cx="452115" cy="215444"/>
                </a:xfrm>
                <a:prstGeom prst="rect">
                  <a:avLst/>
                </a:prstGeom>
                <a:noFill/>
              </p:spPr>
              <p:txBody>
                <a:bodyPr wrap="square" rtlCol="0">
                  <a:spAutoFit/>
                </a:bodyPr>
                <a:lstStyle/>
                <a:p>
                  <a:r>
                    <a:rPr lang="en-GB" sz="800" b="1" dirty="0" smtClean="0"/>
                    <a:t>Pad</a:t>
                  </a:r>
                  <a:endParaRPr lang="en-GB" sz="800" b="1" dirty="0"/>
                </a:p>
              </p:txBody>
            </p:sp>
          </p:grpSp>
          <p:sp>
            <p:nvSpPr>
              <p:cNvPr id="77" name="TextBox 76"/>
              <p:cNvSpPr txBox="1"/>
              <p:nvPr/>
            </p:nvSpPr>
            <p:spPr>
              <a:xfrm>
                <a:off x="1403648" y="2087326"/>
                <a:ext cx="1124360" cy="307777"/>
              </a:xfrm>
              <a:prstGeom prst="rect">
                <a:avLst/>
              </a:prstGeom>
              <a:noFill/>
            </p:spPr>
            <p:txBody>
              <a:bodyPr wrap="square" rtlCol="0">
                <a:spAutoFit/>
              </a:bodyPr>
              <a:lstStyle/>
              <a:p>
                <a:r>
                  <a:rPr lang="en-GB" sz="1400" b="1" dirty="0" smtClean="0">
                    <a:solidFill>
                      <a:srgbClr val="CC0000"/>
                    </a:solidFill>
                  </a:rPr>
                  <a:t>Single PCR</a:t>
                </a:r>
                <a:endParaRPr lang="en-GB" sz="1400" b="1" dirty="0">
                  <a:solidFill>
                    <a:srgbClr val="CC0000"/>
                  </a:solidFill>
                </a:endParaRPr>
              </a:p>
            </p:txBody>
          </p:sp>
        </p:grpSp>
        <p:sp>
          <p:nvSpPr>
            <p:cNvPr id="72" name="TextBox 71"/>
            <p:cNvSpPr txBox="1"/>
            <p:nvPr/>
          </p:nvSpPr>
          <p:spPr>
            <a:xfrm>
              <a:off x="3275856" y="2709500"/>
              <a:ext cx="452115" cy="215444"/>
            </a:xfrm>
            <a:prstGeom prst="rect">
              <a:avLst/>
            </a:prstGeom>
            <a:noFill/>
          </p:spPr>
          <p:txBody>
            <a:bodyPr wrap="square" rtlCol="0">
              <a:spAutoFit/>
            </a:bodyPr>
            <a:lstStyle/>
            <a:p>
              <a:r>
                <a:rPr lang="en-GB" sz="800" b="1" dirty="0" smtClean="0"/>
                <a:t>Pad</a:t>
              </a:r>
              <a:endParaRPr lang="en-GB" sz="800" b="1" dirty="0"/>
            </a:p>
          </p:txBody>
        </p:sp>
        <p:sp>
          <p:nvSpPr>
            <p:cNvPr id="73" name="TextBox 72"/>
            <p:cNvSpPr txBox="1"/>
            <p:nvPr/>
          </p:nvSpPr>
          <p:spPr>
            <a:xfrm>
              <a:off x="6228184" y="3356992"/>
              <a:ext cx="452115" cy="215444"/>
            </a:xfrm>
            <a:prstGeom prst="rect">
              <a:avLst/>
            </a:prstGeom>
            <a:noFill/>
          </p:spPr>
          <p:txBody>
            <a:bodyPr wrap="square" rtlCol="0">
              <a:spAutoFit/>
            </a:bodyPr>
            <a:lstStyle/>
            <a:p>
              <a:r>
                <a:rPr lang="en-GB" sz="800" b="1" dirty="0" smtClean="0"/>
                <a:t>Pad</a:t>
              </a:r>
              <a:endParaRPr lang="en-GB" sz="800" b="1" dirty="0"/>
            </a:p>
          </p:txBody>
        </p:sp>
        <p:cxnSp>
          <p:nvCxnSpPr>
            <p:cNvPr id="74" name="Straight Arrow Connector 73"/>
            <p:cNvCxnSpPr/>
            <p:nvPr/>
          </p:nvCxnSpPr>
          <p:spPr>
            <a:xfrm>
              <a:off x="4730712" y="2265641"/>
              <a:ext cx="0" cy="3969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135" name="TextBox 134"/>
          <p:cNvSpPr txBox="1"/>
          <p:nvPr/>
        </p:nvSpPr>
        <p:spPr>
          <a:xfrm>
            <a:off x="827584" y="3645024"/>
            <a:ext cx="7704856" cy="2862322"/>
          </a:xfrm>
          <a:prstGeom prst="rect">
            <a:avLst/>
          </a:prstGeom>
          <a:noFill/>
        </p:spPr>
        <p:txBody>
          <a:bodyPr wrap="square" rtlCol="0">
            <a:spAutoFit/>
          </a:bodyPr>
          <a:lstStyle/>
          <a:p>
            <a:r>
              <a:rPr lang="en-GB" sz="1600" b="1" dirty="0" smtClean="0">
                <a:solidFill>
                  <a:srgbClr val="CC0000"/>
                </a:solidFill>
                <a:latin typeface="Roboto"/>
              </a:rPr>
              <a:t>Pros</a:t>
            </a:r>
          </a:p>
          <a:p>
            <a:pPr marL="285750" indent="-285750">
              <a:buFont typeface="Arial" panose="020B0604020202020204" pitchFamily="34" charset="0"/>
              <a:buChar char="•"/>
            </a:pPr>
            <a:r>
              <a:rPr lang="en-GB" sz="1600" dirty="0" smtClean="0">
                <a:latin typeface="Roboto"/>
              </a:rPr>
              <a:t>Single PCR and clean-up making it cheaper than the two PCR approach.</a:t>
            </a:r>
          </a:p>
          <a:p>
            <a:pPr marL="285750" indent="-285750">
              <a:buFont typeface="Arial" panose="020B0604020202020204" pitchFamily="34" charset="0"/>
              <a:buChar char="•"/>
            </a:pPr>
            <a:r>
              <a:rPr lang="en-GB" sz="1600" dirty="0" smtClean="0">
                <a:latin typeface="Roboto"/>
              </a:rPr>
              <a:t>Uses custom sequencing primers so you don’t have to sequence through the region of interest primer. </a:t>
            </a:r>
          </a:p>
          <a:p>
            <a:endParaRPr lang="en-GB" sz="1600" dirty="0">
              <a:latin typeface="Roboto"/>
            </a:endParaRPr>
          </a:p>
          <a:p>
            <a:r>
              <a:rPr lang="en-GB" sz="1600" b="1" dirty="0" smtClean="0">
                <a:solidFill>
                  <a:srgbClr val="CC0000"/>
                </a:solidFill>
                <a:latin typeface="Roboto"/>
              </a:rPr>
              <a:t>Cons</a:t>
            </a:r>
          </a:p>
          <a:p>
            <a:pPr marL="285750" indent="-285750">
              <a:buFont typeface="Arial" panose="020B0604020202020204" pitchFamily="34" charset="0"/>
              <a:buChar char="•"/>
            </a:pPr>
            <a:r>
              <a:rPr lang="en-GB" sz="1600" dirty="0" smtClean="0">
                <a:latin typeface="Roboto"/>
              </a:rPr>
              <a:t>All primers are specific to the region of interest so a whole new set of primers needs to be ordered for each different region.</a:t>
            </a:r>
          </a:p>
          <a:p>
            <a:pPr marL="285750" indent="-285750">
              <a:buFont typeface="Arial" panose="020B0604020202020204" pitchFamily="34" charset="0"/>
              <a:buChar char="•"/>
            </a:pPr>
            <a:r>
              <a:rPr lang="en-GB" sz="1600" dirty="0" smtClean="0">
                <a:latin typeface="Roboto"/>
              </a:rPr>
              <a:t>Custom sequencing primers are required.</a:t>
            </a:r>
          </a:p>
          <a:p>
            <a:pPr marL="285750" indent="-285750">
              <a:buFont typeface="Arial" panose="020B0604020202020204" pitchFamily="34" charset="0"/>
              <a:buChar char="•"/>
            </a:pPr>
            <a:endParaRPr lang="en-GB" dirty="0" smtClean="0"/>
          </a:p>
          <a:p>
            <a:endParaRPr lang="en-GB" dirty="0"/>
          </a:p>
        </p:txBody>
      </p:sp>
    </p:spTree>
    <p:extLst>
      <p:ext uri="{BB962C8B-B14F-4D97-AF65-F5344CB8AC3E}">
        <p14:creationId xmlns:p14="http://schemas.microsoft.com/office/powerpoint/2010/main" val="3339190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Phasing, Pre-Phasing, and Colour Matrix</a:t>
            </a:r>
            <a:endParaRPr lang="en-GB" dirty="0"/>
          </a:p>
        </p:txBody>
      </p:sp>
      <p:grpSp>
        <p:nvGrpSpPr>
          <p:cNvPr id="190" name="Group 189"/>
          <p:cNvGrpSpPr/>
          <p:nvPr/>
        </p:nvGrpSpPr>
        <p:grpSpPr>
          <a:xfrm>
            <a:off x="611560" y="1052736"/>
            <a:ext cx="2599443" cy="2093833"/>
            <a:chOff x="1259632" y="1124744"/>
            <a:chExt cx="4032448" cy="3331815"/>
          </a:xfrm>
        </p:grpSpPr>
        <p:grpSp>
          <p:nvGrpSpPr>
            <p:cNvPr id="162" name="Group 161"/>
            <p:cNvGrpSpPr/>
            <p:nvPr/>
          </p:nvGrpSpPr>
          <p:grpSpPr>
            <a:xfrm>
              <a:off x="1259632" y="1124744"/>
              <a:ext cx="432048" cy="3321696"/>
              <a:chOff x="1259632" y="1124744"/>
              <a:chExt cx="432048" cy="3321696"/>
            </a:xfrm>
          </p:grpSpPr>
          <p:sp>
            <p:nvSpPr>
              <p:cNvPr id="4" name="Oval 3"/>
              <p:cNvSpPr/>
              <p:nvPr/>
            </p:nvSpPr>
            <p:spPr>
              <a:xfrm>
                <a:off x="1259632" y="112474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1261594" y="133064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1259632" y="153975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1261594" y="174565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1259632" y="195331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1261594" y="215922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1259632" y="236832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1261594" y="257423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1259632" y="27809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1261594" y="298683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1259632" y="319593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1261594" y="340184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1259632" y="360950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1261594" y="381540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1259632" y="402451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1261594" y="423041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1473694" y="112474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30" name="Oval 29"/>
              <p:cNvSpPr/>
              <p:nvPr/>
            </p:nvSpPr>
            <p:spPr>
              <a:xfrm>
                <a:off x="1475656" y="1330649"/>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31" name="Oval 30"/>
              <p:cNvSpPr/>
              <p:nvPr/>
            </p:nvSpPr>
            <p:spPr>
              <a:xfrm>
                <a:off x="1473694" y="153975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32" name="Oval 31"/>
              <p:cNvSpPr/>
              <p:nvPr/>
            </p:nvSpPr>
            <p:spPr>
              <a:xfrm>
                <a:off x="1473694" y="175433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a:off x="1475656" y="1960236"/>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a:off x="1473694" y="216934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a:off x="1475656" y="2375246"/>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p:cNvSpPr/>
              <p:nvPr/>
            </p:nvSpPr>
            <p:spPr>
              <a:xfrm>
                <a:off x="1473694" y="2591270"/>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1" name="Group 160"/>
            <p:cNvGrpSpPr/>
            <p:nvPr/>
          </p:nvGrpSpPr>
          <p:grpSpPr>
            <a:xfrm>
              <a:off x="1907704" y="1124744"/>
              <a:ext cx="432048" cy="3321696"/>
              <a:chOff x="1907704" y="1124744"/>
              <a:chExt cx="432048" cy="3321696"/>
            </a:xfrm>
          </p:grpSpPr>
          <p:sp>
            <p:nvSpPr>
              <p:cNvPr id="37" name="Oval 36"/>
              <p:cNvSpPr/>
              <p:nvPr/>
            </p:nvSpPr>
            <p:spPr>
              <a:xfrm>
                <a:off x="1907704" y="112474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a:off x="1909666" y="133064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a:off x="1907704" y="153975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a:off x="1909666" y="174565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1907704" y="195331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1909666" y="215922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a:off x="1907704" y="236832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a:off x="1909666" y="257423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p:cNvSpPr/>
              <p:nvPr/>
            </p:nvSpPr>
            <p:spPr>
              <a:xfrm>
                <a:off x="1907704" y="27809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p:cNvSpPr/>
              <p:nvPr/>
            </p:nvSpPr>
            <p:spPr>
              <a:xfrm>
                <a:off x="1909666" y="298683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1907704" y="319593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p:cNvSpPr/>
              <p:nvPr/>
            </p:nvSpPr>
            <p:spPr>
              <a:xfrm>
                <a:off x="1909666" y="340184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1907704" y="360950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1909666" y="381540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p:cNvSpPr/>
              <p:nvPr/>
            </p:nvSpPr>
            <p:spPr>
              <a:xfrm>
                <a:off x="1907704" y="402451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p:cNvSpPr/>
              <p:nvPr/>
            </p:nvSpPr>
            <p:spPr>
              <a:xfrm>
                <a:off x="1909666" y="423041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p:cNvSpPr/>
              <p:nvPr/>
            </p:nvSpPr>
            <p:spPr>
              <a:xfrm>
                <a:off x="2121766" y="112474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54" name="Oval 53"/>
              <p:cNvSpPr/>
              <p:nvPr/>
            </p:nvSpPr>
            <p:spPr>
              <a:xfrm>
                <a:off x="2123728" y="1330649"/>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55" name="Oval 54"/>
              <p:cNvSpPr/>
              <p:nvPr/>
            </p:nvSpPr>
            <p:spPr>
              <a:xfrm>
                <a:off x="2121766" y="153975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56" name="Oval 55"/>
              <p:cNvSpPr/>
              <p:nvPr/>
            </p:nvSpPr>
            <p:spPr>
              <a:xfrm>
                <a:off x="2121766" y="175433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p:cNvSpPr/>
              <p:nvPr/>
            </p:nvSpPr>
            <p:spPr>
              <a:xfrm>
                <a:off x="2123728" y="1960236"/>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p:cNvSpPr/>
              <p:nvPr/>
            </p:nvSpPr>
            <p:spPr>
              <a:xfrm>
                <a:off x="2121766" y="216934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p:cNvSpPr/>
              <p:nvPr/>
            </p:nvSpPr>
            <p:spPr>
              <a:xfrm>
                <a:off x="2123728" y="2375246"/>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p:cNvSpPr/>
              <p:nvPr/>
            </p:nvSpPr>
            <p:spPr>
              <a:xfrm>
                <a:off x="2121766" y="2591270"/>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0" name="Group 159"/>
            <p:cNvGrpSpPr/>
            <p:nvPr/>
          </p:nvGrpSpPr>
          <p:grpSpPr>
            <a:xfrm>
              <a:off x="2555776" y="1124744"/>
              <a:ext cx="432048" cy="3321696"/>
              <a:chOff x="2555776" y="1124744"/>
              <a:chExt cx="432048" cy="3321696"/>
            </a:xfrm>
          </p:grpSpPr>
          <p:sp>
            <p:nvSpPr>
              <p:cNvPr id="61" name="Oval 60"/>
              <p:cNvSpPr/>
              <p:nvPr/>
            </p:nvSpPr>
            <p:spPr>
              <a:xfrm>
                <a:off x="2555776" y="112474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2557738" y="133064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p:cNvSpPr/>
              <p:nvPr/>
            </p:nvSpPr>
            <p:spPr>
              <a:xfrm>
                <a:off x="2555776" y="153975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p:cNvSpPr/>
              <p:nvPr/>
            </p:nvSpPr>
            <p:spPr>
              <a:xfrm>
                <a:off x="2557738" y="174565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p:cNvSpPr/>
              <p:nvPr/>
            </p:nvSpPr>
            <p:spPr>
              <a:xfrm>
                <a:off x="2555776" y="195331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p:cNvSpPr/>
              <p:nvPr/>
            </p:nvSpPr>
            <p:spPr>
              <a:xfrm>
                <a:off x="2557738" y="215922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a:off x="2555776" y="236832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a:off x="2557738" y="257423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a:off x="2555776" y="27809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a:off x="2557738" y="298683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a:off x="2555776" y="319593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a:off x="2557738" y="340184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a:off x="2555776" y="360950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a:off x="2557738" y="381540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p:cNvSpPr/>
              <p:nvPr/>
            </p:nvSpPr>
            <p:spPr>
              <a:xfrm>
                <a:off x="2555776" y="402451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p:cNvSpPr/>
              <p:nvPr/>
            </p:nvSpPr>
            <p:spPr>
              <a:xfrm>
                <a:off x="2557738" y="423041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a:off x="2769838" y="112474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78" name="Oval 77"/>
              <p:cNvSpPr/>
              <p:nvPr/>
            </p:nvSpPr>
            <p:spPr>
              <a:xfrm>
                <a:off x="2771800" y="1330649"/>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79" name="Oval 78"/>
              <p:cNvSpPr/>
              <p:nvPr/>
            </p:nvSpPr>
            <p:spPr>
              <a:xfrm>
                <a:off x="2769838" y="153975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80" name="Oval 79"/>
              <p:cNvSpPr/>
              <p:nvPr/>
            </p:nvSpPr>
            <p:spPr>
              <a:xfrm>
                <a:off x="2769838" y="175433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a:off x="2771800" y="1960236"/>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a:off x="2769838" y="216934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a:off x="2771800" y="2375246"/>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a:off x="2769838" y="2591270"/>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p:cNvGrpSpPr/>
            <p:nvPr/>
          </p:nvGrpSpPr>
          <p:grpSpPr>
            <a:xfrm>
              <a:off x="4283968" y="1124744"/>
              <a:ext cx="432048" cy="3321696"/>
              <a:chOff x="3131840" y="1124744"/>
              <a:chExt cx="432048" cy="3321696"/>
            </a:xfrm>
          </p:grpSpPr>
          <p:sp>
            <p:nvSpPr>
              <p:cNvPr id="85" name="Oval 84"/>
              <p:cNvSpPr/>
              <p:nvPr/>
            </p:nvSpPr>
            <p:spPr>
              <a:xfrm>
                <a:off x="3131840" y="112474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p:cNvSpPr/>
              <p:nvPr/>
            </p:nvSpPr>
            <p:spPr>
              <a:xfrm>
                <a:off x="3133802" y="133064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a:off x="3131840" y="153975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a:off x="3133802" y="174565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a:off x="3131840" y="195331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p:cNvSpPr/>
              <p:nvPr/>
            </p:nvSpPr>
            <p:spPr>
              <a:xfrm>
                <a:off x="3133802" y="215922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a:off x="3131840" y="236832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a:off x="3133802" y="257423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a:off x="3131840" y="27809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a:off x="3133802" y="298683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a:off x="3131840" y="319593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a:off x="3133802" y="340184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a:off x="3131840" y="360950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a:off x="3133802" y="381540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a:off x="3131840" y="402451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a:off x="3133802" y="423041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a:off x="3345902" y="112474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02" name="Oval 101"/>
              <p:cNvSpPr/>
              <p:nvPr/>
            </p:nvSpPr>
            <p:spPr>
              <a:xfrm>
                <a:off x="3347864" y="1330649"/>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03" name="Oval 102"/>
              <p:cNvSpPr/>
              <p:nvPr/>
            </p:nvSpPr>
            <p:spPr>
              <a:xfrm>
                <a:off x="3345902" y="153975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04" name="Oval 103"/>
              <p:cNvSpPr/>
              <p:nvPr/>
            </p:nvSpPr>
            <p:spPr>
              <a:xfrm>
                <a:off x="3345902" y="175433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p:cNvSpPr/>
              <p:nvPr/>
            </p:nvSpPr>
            <p:spPr>
              <a:xfrm>
                <a:off x="3347864" y="1960236"/>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a:off x="3345902" y="216934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a:off x="3347864" y="2375246"/>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a:off x="3345902" y="2591270"/>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3707904" y="1124744"/>
              <a:ext cx="432048" cy="3321696"/>
              <a:chOff x="3707904" y="1124744"/>
              <a:chExt cx="432048" cy="3321696"/>
            </a:xfrm>
          </p:grpSpPr>
          <p:sp>
            <p:nvSpPr>
              <p:cNvPr id="109" name="Oval 108"/>
              <p:cNvSpPr/>
              <p:nvPr/>
            </p:nvSpPr>
            <p:spPr>
              <a:xfrm>
                <a:off x="3707904" y="112474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a:off x="3709866" y="133064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a:off x="3707904" y="153975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a:off x="3709866" y="174565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a:off x="3707904" y="195331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p:cNvSpPr/>
              <p:nvPr/>
            </p:nvSpPr>
            <p:spPr>
              <a:xfrm>
                <a:off x="3709866" y="215922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p:cNvSpPr/>
              <p:nvPr/>
            </p:nvSpPr>
            <p:spPr>
              <a:xfrm>
                <a:off x="3707904" y="236832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a:off x="3709866" y="257423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a:off x="3707904" y="27809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a:off x="3709866" y="298683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a:off x="3707904" y="319593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a:off x="3709866" y="340184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a:off x="3707904" y="360950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a:off x="3709866" y="381540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a:off x="3707904" y="402451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p:cNvSpPr/>
              <p:nvPr/>
            </p:nvSpPr>
            <p:spPr>
              <a:xfrm>
                <a:off x="3709866" y="423041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p:cNvSpPr/>
              <p:nvPr/>
            </p:nvSpPr>
            <p:spPr>
              <a:xfrm>
                <a:off x="3921966" y="112474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26" name="Oval 125"/>
              <p:cNvSpPr/>
              <p:nvPr/>
            </p:nvSpPr>
            <p:spPr>
              <a:xfrm>
                <a:off x="3923928" y="1330649"/>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27" name="Oval 126"/>
              <p:cNvSpPr/>
              <p:nvPr/>
            </p:nvSpPr>
            <p:spPr>
              <a:xfrm>
                <a:off x="3921966" y="153975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28" name="Oval 127"/>
              <p:cNvSpPr/>
              <p:nvPr/>
            </p:nvSpPr>
            <p:spPr>
              <a:xfrm>
                <a:off x="3921966" y="175433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a:off x="3923928" y="1960236"/>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a:off x="3921966" y="216934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a:off x="3923928" y="2375246"/>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a:off x="3921966" y="2591270"/>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8" name="Group 157"/>
            <p:cNvGrpSpPr/>
            <p:nvPr/>
          </p:nvGrpSpPr>
          <p:grpSpPr>
            <a:xfrm>
              <a:off x="3131840" y="1124744"/>
              <a:ext cx="432048" cy="3321696"/>
              <a:chOff x="4283968" y="1124744"/>
              <a:chExt cx="432048" cy="3321696"/>
            </a:xfrm>
          </p:grpSpPr>
          <p:sp>
            <p:nvSpPr>
              <p:cNvPr id="133" name="Oval 132"/>
              <p:cNvSpPr/>
              <p:nvPr/>
            </p:nvSpPr>
            <p:spPr>
              <a:xfrm>
                <a:off x="4283968" y="112474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p:cNvSpPr/>
              <p:nvPr/>
            </p:nvSpPr>
            <p:spPr>
              <a:xfrm>
                <a:off x="4285930" y="133064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p:cNvSpPr/>
              <p:nvPr/>
            </p:nvSpPr>
            <p:spPr>
              <a:xfrm>
                <a:off x="4283968" y="153975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a:off x="4285930" y="174565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a:off x="4283968" y="195331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a:off x="4285930" y="215922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a:off x="4283968" y="236832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a:off x="4285930" y="257423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p:cNvSpPr/>
              <p:nvPr/>
            </p:nvSpPr>
            <p:spPr>
              <a:xfrm>
                <a:off x="4283968" y="27809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a:off x="4285930" y="298683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a:off x="4283968" y="319593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a:off x="4285930" y="340184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Oval 144"/>
              <p:cNvSpPr/>
              <p:nvPr/>
            </p:nvSpPr>
            <p:spPr>
              <a:xfrm>
                <a:off x="4283968" y="360950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p:cNvSpPr/>
              <p:nvPr/>
            </p:nvSpPr>
            <p:spPr>
              <a:xfrm>
                <a:off x="4285930" y="381540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a:off x="4283968" y="402451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a:off x="4285930" y="423041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a:off x="4498030" y="112474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50" name="Oval 149"/>
              <p:cNvSpPr/>
              <p:nvPr/>
            </p:nvSpPr>
            <p:spPr>
              <a:xfrm>
                <a:off x="4499992" y="1330649"/>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51" name="Oval 150"/>
              <p:cNvSpPr/>
              <p:nvPr/>
            </p:nvSpPr>
            <p:spPr>
              <a:xfrm>
                <a:off x="4498030" y="1539754"/>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52" name="Oval 151"/>
              <p:cNvSpPr/>
              <p:nvPr/>
            </p:nvSpPr>
            <p:spPr>
              <a:xfrm>
                <a:off x="4498030" y="175433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a:off x="4499992" y="1960236"/>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Oval 153"/>
              <p:cNvSpPr/>
              <p:nvPr/>
            </p:nvSpPr>
            <p:spPr>
              <a:xfrm>
                <a:off x="4498030" y="2169341"/>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Oval 154"/>
              <p:cNvSpPr/>
              <p:nvPr/>
            </p:nvSpPr>
            <p:spPr>
              <a:xfrm>
                <a:off x="4499992" y="2375246"/>
                <a:ext cx="216024" cy="2160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9" name="Group 188"/>
            <p:cNvGrpSpPr/>
            <p:nvPr/>
          </p:nvGrpSpPr>
          <p:grpSpPr>
            <a:xfrm>
              <a:off x="4858070" y="1134863"/>
              <a:ext cx="434010" cy="3321696"/>
              <a:chOff x="4858070" y="1134863"/>
              <a:chExt cx="434010" cy="3321696"/>
            </a:xfrm>
          </p:grpSpPr>
          <p:sp>
            <p:nvSpPr>
              <p:cNvPr id="163" name="Oval 162"/>
              <p:cNvSpPr/>
              <p:nvPr/>
            </p:nvSpPr>
            <p:spPr>
              <a:xfrm>
                <a:off x="4858070" y="113486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a:off x="4860032" y="134076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a:off x="4858070" y="154987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a:off x="4860032" y="175577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a:off x="4858070" y="196343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a:off x="4860032" y="216934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a:off x="4858070" y="237844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Oval 169"/>
              <p:cNvSpPr/>
              <p:nvPr/>
            </p:nvSpPr>
            <p:spPr>
              <a:xfrm>
                <a:off x="4860032" y="258435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Oval 170"/>
              <p:cNvSpPr/>
              <p:nvPr/>
            </p:nvSpPr>
            <p:spPr>
              <a:xfrm>
                <a:off x="4858070" y="279104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Oval 171"/>
              <p:cNvSpPr/>
              <p:nvPr/>
            </p:nvSpPr>
            <p:spPr>
              <a:xfrm>
                <a:off x="4860032" y="299695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Oval 172"/>
              <p:cNvSpPr/>
              <p:nvPr/>
            </p:nvSpPr>
            <p:spPr>
              <a:xfrm>
                <a:off x="4858070" y="320605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Oval 173"/>
              <p:cNvSpPr/>
              <p:nvPr/>
            </p:nvSpPr>
            <p:spPr>
              <a:xfrm>
                <a:off x="4860032" y="341196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Oval 174"/>
              <p:cNvSpPr/>
              <p:nvPr/>
            </p:nvSpPr>
            <p:spPr>
              <a:xfrm>
                <a:off x="4858070" y="361962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Oval 175"/>
              <p:cNvSpPr/>
              <p:nvPr/>
            </p:nvSpPr>
            <p:spPr>
              <a:xfrm>
                <a:off x="4860032" y="3825525"/>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Oval 176"/>
              <p:cNvSpPr/>
              <p:nvPr/>
            </p:nvSpPr>
            <p:spPr>
              <a:xfrm>
                <a:off x="4858070" y="403463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Oval 177"/>
              <p:cNvSpPr/>
              <p:nvPr/>
            </p:nvSpPr>
            <p:spPr>
              <a:xfrm>
                <a:off x="4860032" y="4240535"/>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Oval 178"/>
              <p:cNvSpPr/>
              <p:nvPr/>
            </p:nvSpPr>
            <p:spPr>
              <a:xfrm>
                <a:off x="5072132" y="1134863"/>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80" name="Oval 179"/>
              <p:cNvSpPr/>
              <p:nvPr/>
            </p:nvSpPr>
            <p:spPr>
              <a:xfrm>
                <a:off x="5074094" y="1340768"/>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81" name="Oval 180"/>
              <p:cNvSpPr/>
              <p:nvPr/>
            </p:nvSpPr>
            <p:spPr>
              <a:xfrm>
                <a:off x="5072132" y="1549873"/>
                <a:ext cx="216024" cy="2160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C0000"/>
                  </a:solidFill>
                </a:endParaRPr>
              </a:p>
            </p:txBody>
          </p:sp>
          <p:sp>
            <p:nvSpPr>
              <p:cNvPr id="182" name="Oval 181"/>
              <p:cNvSpPr/>
              <p:nvPr/>
            </p:nvSpPr>
            <p:spPr>
              <a:xfrm>
                <a:off x="5072132" y="1764450"/>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Oval 182"/>
              <p:cNvSpPr/>
              <p:nvPr/>
            </p:nvSpPr>
            <p:spPr>
              <a:xfrm>
                <a:off x="5074094" y="1970355"/>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5072132" y="2179460"/>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5074094" y="2385365"/>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Oval 186"/>
              <p:cNvSpPr/>
              <p:nvPr/>
            </p:nvSpPr>
            <p:spPr>
              <a:xfrm>
                <a:off x="5076056" y="2583600"/>
                <a:ext cx="216024" cy="2160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Oval 187"/>
              <p:cNvSpPr/>
              <p:nvPr/>
            </p:nvSpPr>
            <p:spPr>
              <a:xfrm>
                <a:off x="5076056" y="2780928"/>
                <a:ext cx="216024" cy="21602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91" name="TextBox 190"/>
          <p:cNvSpPr txBox="1"/>
          <p:nvPr/>
        </p:nvSpPr>
        <p:spPr>
          <a:xfrm>
            <a:off x="4203004" y="1118935"/>
            <a:ext cx="4104456" cy="1661993"/>
          </a:xfrm>
          <a:prstGeom prst="rect">
            <a:avLst/>
          </a:prstGeom>
          <a:noFill/>
        </p:spPr>
        <p:txBody>
          <a:bodyPr wrap="square" rtlCol="0">
            <a:spAutoFit/>
          </a:bodyPr>
          <a:lstStyle/>
          <a:p>
            <a:r>
              <a:rPr lang="en-GB" dirty="0" smtClean="0">
                <a:solidFill>
                  <a:srgbClr val="CC0000"/>
                </a:solidFill>
                <a:latin typeface="Roboto"/>
              </a:rPr>
              <a:t>Empirical phasing correction algorithm</a:t>
            </a:r>
          </a:p>
          <a:p>
            <a:r>
              <a:rPr lang="en-GB" sz="1400" dirty="0" smtClean="0">
                <a:latin typeface="Roboto"/>
              </a:rPr>
              <a:t>Old versions of MCS/ HCS calculated phasing and pre-phasing corrections for the first 12 cycles and applied this value to the rest of the run. </a:t>
            </a:r>
          </a:p>
          <a:p>
            <a:endParaRPr lang="en-GB" sz="1400" dirty="0">
              <a:latin typeface="Roboto"/>
            </a:endParaRPr>
          </a:p>
          <a:p>
            <a:r>
              <a:rPr lang="en-GB" sz="1400" dirty="0" smtClean="0">
                <a:latin typeface="Roboto"/>
              </a:rPr>
              <a:t>Current versions of software optimise phasing and pre-phasing correction for every cycle. </a:t>
            </a:r>
            <a:endParaRPr lang="en-GB" sz="1400" dirty="0">
              <a:latin typeface="Roboto"/>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60" y="3501008"/>
            <a:ext cx="432435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 name="TextBox 2047"/>
          <p:cNvSpPr txBox="1"/>
          <p:nvPr/>
        </p:nvSpPr>
        <p:spPr>
          <a:xfrm>
            <a:off x="5283124" y="3140968"/>
            <a:ext cx="3744416" cy="2739211"/>
          </a:xfrm>
          <a:prstGeom prst="rect">
            <a:avLst/>
          </a:prstGeom>
          <a:noFill/>
        </p:spPr>
        <p:txBody>
          <a:bodyPr wrap="square" rtlCol="0">
            <a:spAutoFit/>
          </a:bodyPr>
          <a:lstStyle/>
          <a:p>
            <a:r>
              <a:rPr lang="en-GB" dirty="0" smtClean="0">
                <a:solidFill>
                  <a:srgbClr val="CC0000"/>
                </a:solidFill>
                <a:latin typeface="Roboto"/>
              </a:rPr>
              <a:t>Cross Talk Matrix</a:t>
            </a:r>
          </a:p>
          <a:p>
            <a:pPr marL="285750" indent="-285750">
              <a:buFont typeface="Arial" panose="020B0604020202020204" pitchFamily="34" charset="0"/>
              <a:buChar char="•"/>
            </a:pPr>
            <a:r>
              <a:rPr lang="en-GB" sz="1400" dirty="0" smtClean="0">
                <a:latin typeface="Roboto"/>
              </a:rPr>
              <a:t>There are two lasers that excite four dyes, one for each base. </a:t>
            </a:r>
          </a:p>
          <a:p>
            <a:pPr marL="285750" indent="-285750">
              <a:buFont typeface="Arial" panose="020B0604020202020204" pitchFamily="34" charset="0"/>
              <a:buChar char="•"/>
            </a:pPr>
            <a:r>
              <a:rPr lang="en-GB" sz="1400" dirty="0" smtClean="0">
                <a:latin typeface="Roboto"/>
              </a:rPr>
              <a:t>The emission spectra of the four dyes overlap slightly. </a:t>
            </a:r>
          </a:p>
          <a:p>
            <a:pPr marL="285750" indent="-285750">
              <a:buFont typeface="Arial" panose="020B0604020202020204" pitchFamily="34" charset="0"/>
              <a:buChar char="•"/>
            </a:pPr>
            <a:r>
              <a:rPr lang="en-GB" sz="1400" dirty="0" smtClean="0">
                <a:latin typeface="Roboto"/>
              </a:rPr>
              <a:t> </a:t>
            </a:r>
            <a:r>
              <a:rPr lang="en-GB" sz="1400" dirty="0" smtClean="0">
                <a:latin typeface="Roboto"/>
              </a:rPr>
              <a:t>Frequency </a:t>
            </a:r>
            <a:r>
              <a:rPr lang="en-GB" sz="1400" dirty="0" smtClean="0">
                <a:latin typeface="Roboto"/>
              </a:rPr>
              <a:t>cross-talk needs to be </a:t>
            </a:r>
            <a:r>
              <a:rPr lang="en-GB" sz="1400" dirty="0" err="1" smtClean="0">
                <a:latin typeface="Roboto"/>
              </a:rPr>
              <a:t>deconvolved</a:t>
            </a:r>
            <a:r>
              <a:rPr lang="en-GB" sz="1400" dirty="0" smtClean="0">
                <a:latin typeface="Roboto"/>
              </a:rPr>
              <a:t> using a frequency cross talk calibration</a:t>
            </a:r>
          </a:p>
          <a:p>
            <a:pPr marL="285750" indent="-285750">
              <a:buFont typeface="Arial" panose="020B0604020202020204" pitchFamily="34" charset="0"/>
              <a:buChar char="•"/>
            </a:pPr>
            <a:r>
              <a:rPr lang="en-GB" sz="1400" dirty="0" smtClean="0">
                <a:latin typeface="Roboto"/>
              </a:rPr>
              <a:t>Older versions of MCS/ HCS used the first 4 cycles but newer versions use 11 improving estimations for low diversity samples.</a:t>
            </a:r>
            <a:endParaRPr lang="en-GB" sz="1400" dirty="0">
              <a:latin typeface="Roboto"/>
            </a:endParaRPr>
          </a:p>
        </p:txBody>
      </p:sp>
      <p:sp>
        <p:nvSpPr>
          <p:cNvPr id="2052" name="Oval 2051"/>
          <p:cNvSpPr/>
          <p:nvPr/>
        </p:nvSpPr>
        <p:spPr>
          <a:xfrm>
            <a:off x="1187624" y="4609296"/>
            <a:ext cx="597187" cy="335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p:cNvSpPr/>
          <p:nvPr/>
        </p:nvSpPr>
        <p:spPr>
          <a:xfrm>
            <a:off x="446421" y="4821932"/>
            <a:ext cx="597187" cy="335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Oval 198"/>
          <p:cNvSpPr/>
          <p:nvPr/>
        </p:nvSpPr>
        <p:spPr>
          <a:xfrm>
            <a:off x="2525823" y="5085184"/>
            <a:ext cx="597187"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8602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Sequencing Low Diversity Libraries</a:t>
            </a:r>
            <a:endParaRPr lang="en-GB" dirty="0"/>
          </a:p>
        </p:txBody>
      </p:sp>
      <p:grpSp>
        <p:nvGrpSpPr>
          <p:cNvPr id="4" name="Group 3"/>
          <p:cNvGrpSpPr/>
          <p:nvPr/>
        </p:nvGrpSpPr>
        <p:grpSpPr>
          <a:xfrm>
            <a:off x="738595" y="966464"/>
            <a:ext cx="3473365" cy="2675720"/>
            <a:chOff x="611560" y="836712"/>
            <a:chExt cx="3845563" cy="3083794"/>
          </a:xfrm>
        </p:grpSpPr>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688" y="836712"/>
              <a:ext cx="3716805" cy="2232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828279" y="1700808"/>
              <a:ext cx="848062" cy="738664"/>
            </a:xfrm>
            <a:prstGeom prst="rect">
              <a:avLst/>
            </a:prstGeom>
            <a:noFill/>
          </p:spPr>
          <p:txBody>
            <a:bodyPr wrap="square" rtlCol="0">
              <a:spAutoFit/>
            </a:bodyPr>
            <a:lstStyle/>
            <a:p>
              <a:r>
                <a:rPr lang="en-GB" sz="1400" dirty="0" smtClean="0">
                  <a:solidFill>
                    <a:schemeClr val="accent1">
                      <a:lumMod val="75000"/>
                    </a:schemeClr>
                  </a:solidFill>
                </a:rPr>
                <a:t>&gt;=Q30</a:t>
              </a:r>
            </a:p>
            <a:p>
              <a:r>
                <a:rPr lang="en-GB" sz="1400" dirty="0" smtClean="0">
                  <a:solidFill>
                    <a:schemeClr val="accent1">
                      <a:lumMod val="75000"/>
                    </a:schemeClr>
                  </a:solidFill>
                </a:rPr>
                <a:t>6.0 GB</a:t>
              </a:r>
            </a:p>
            <a:p>
              <a:r>
                <a:rPr lang="en-GB" sz="1400" dirty="0" smtClean="0">
                  <a:solidFill>
                    <a:schemeClr val="accent1">
                      <a:lumMod val="75000"/>
                    </a:schemeClr>
                  </a:solidFill>
                </a:rPr>
                <a:t>85.5%</a:t>
              </a:r>
              <a:endParaRPr lang="en-GB" sz="1400" dirty="0">
                <a:solidFill>
                  <a:schemeClr val="accent1">
                    <a:lumMod val="75000"/>
                  </a:schemeClr>
                </a:solidFill>
              </a:endParaRPr>
            </a:p>
          </p:txBody>
        </p:sp>
        <p:sp>
          <p:nvSpPr>
            <p:cNvPr id="7" name="TextBox 6"/>
            <p:cNvSpPr txBox="1"/>
            <p:nvPr/>
          </p:nvSpPr>
          <p:spPr>
            <a:xfrm>
              <a:off x="3131786" y="1799510"/>
              <a:ext cx="785664" cy="523220"/>
            </a:xfrm>
            <a:prstGeom prst="rect">
              <a:avLst/>
            </a:prstGeom>
            <a:noFill/>
          </p:spPr>
          <p:txBody>
            <a:bodyPr wrap="square" rtlCol="0">
              <a:spAutoFit/>
            </a:bodyPr>
            <a:lstStyle/>
            <a:p>
              <a:r>
                <a:rPr lang="en-GB" sz="1400" dirty="0" smtClean="0">
                  <a:solidFill>
                    <a:srgbClr val="C00000"/>
                  </a:solidFill>
                </a:rPr>
                <a:t>25.45%</a:t>
              </a:r>
              <a:endParaRPr lang="en-GB" sz="1400" dirty="0">
                <a:solidFill>
                  <a:srgbClr val="C00000"/>
                </a:solidFill>
              </a:endParaRPr>
            </a:p>
            <a:p>
              <a:r>
                <a:rPr lang="en-GB" sz="1400" dirty="0" smtClean="0">
                  <a:solidFill>
                    <a:srgbClr val="C00000"/>
                  </a:solidFill>
                </a:rPr>
                <a:t>PhiX</a:t>
              </a:r>
              <a:endParaRPr lang="en-GB" sz="1400" dirty="0">
                <a:solidFill>
                  <a:srgbClr val="C00000"/>
                </a:solidFill>
              </a:endParaRPr>
            </a:p>
          </p:txBody>
        </p:sp>
        <p:sp>
          <p:nvSpPr>
            <p:cNvPr id="8" name="TextBox 7"/>
            <p:cNvSpPr txBox="1"/>
            <p:nvPr/>
          </p:nvSpPr>
          <p:spPr>
            <a:xfrm>
              <a:off x="611560" y="3069189"/>
              <a:ext cx="3845563" cy="851317"/>
            </a:xfrm>
            <a:prstGeom prst="rect">
              <a:avLst/>
            </a:prstGeom>
            <a:noFill/>
          </p:spPr>
          <p:txBody>
            <a:bodyPr wrap="square" rtlCol="0">
              <a:spAutoFit/>
            </a:bodyPr>
            <a:lstStyle/>
            <a:p>
              <a:r>
                <a:rPr lang="en-GB" sz="1400" dirty="0" smtClean="0">
                  <a:latin typeface="Roboto"/>
                </a:rPr>
                <a:t>Data once PhiX is removed = 10.03 M Reads              	                                    (4.5 GB) </a:t>
              </a:r>
              <a:endParaRPr lang="en-GB" sz="1400" dirty="0">
                <a:latin typeface="Roboto"/>
              </a:endParaRPr>
            </a:p>
          </p:txBody>
        </p:sp>
      </p:grpSp>
      <p:grpSp>
        <p:nvGrpSpPr>
          <p:cNvPr id="9" name="Group 8"/>
          <p:cNvGrpSpPr/>
          <p:nvPr/>
        </p:nvGrpSpPr>
        <p:grpSpPr>
          <a:xfrm>
            <a:off x="4572000" y="911764"/>
            <a:ext cx="3746297" cy="2514465"/>
            <a:chOff x="4528714" y="774031"/>
            <a:chExt cx="4147742" cy="2897945"/>
          </a:xfrm>
        </p:grpSpPr>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74031"/>
              <a:ext cx="3760294" cy="2294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724128" y="1754232"/>
              <a:ext cx="848061" cy="738664"/>
            </a:xfrm>
            <a:prstGeom prst="rect">
              <a:avLst/>
            </a:prstGeom>
            <a:noFill/>
          </p:spPr>
          <p:txBody>
            <a:bodyPr wrap="square" rtlCol="0">
              <a:spAutoFit/>
            </a:bodyPr>
            <a:lstStyle/>
            <a:p>
              <a:r>
                <a:rPr lang="en-GB" sz="1400" dirty="0" smtClean="0">
                  <a:solidFill>
                    <a:schemeClr val="accent1">
                      <a:lumMod val="75000"/>
                    </a:schemeClr>
                  </a:solidFill>
                </a:rPr>
                <a:t>&gt;=Q30</a:t>
              </a:r>
            </a:p>
            <a:p>
              <a:r>
                <a:rPr lang="en-GB" sz="1400" dirty="0" smtClean="0">
                  <a:solidFill>
                    <a:schemeClr val="accent1">
                      <a:lumMod val="75000"/>
                    </a:schemeClr>
                  </a:solidFill>
                </a:rPr>
                <a:t>10.1 GB</a:t>
              </a:r>
            </a:p>
            <a:p>
              <a:r>
                <a:rPr lang="en-GB" sz="1400" dirty="0" smtClean="0">
                  <a:solidFill>
                    <a:schemeClr val="accent1">
                      <a:lumMod val="75000"/>
                    </a:schemeClr>
                  </a:solidFill>
                </a:rPr>
                <a:t>89.2%</a:t>
              </a:r>
              <a:endParaRPr lang="en-GB" sz="1400" dirty="0">
                <a:solidFill>
                  <a:schemeClr val="accent1">
                    <a:lumMod val="75000"/>
                  </a:schemeClr>
                </a:solidFill>
              </a:endParaRPr>
            </a:p>
          </p:txBody>
        </p:sp>
        <p:sp>
          <p:nvSpPr>
            <p:cNvPr id="12" name="TextBox 11"/>
            <p:cNvSpPr txBox="1"/>
            <p:nvPr/>
          </p:nvSpPr>
          <p:spPr>
            <a:xfrm>
              <a:off x="7020272" y="1844824"/>
              <a:ext cx="785664" cy="523220"/>
            </a:xfrm>
            <a:prstGeom prst="rect">
              <a:avLst/>
            </a:prstGeom>
            <a:noFill/>
          </p:spPr>
          <p:txBody>
            <a:bodyPr wrap="square" rtlCol="0">
              <a:spAutoFit/>
            </a:bodyPr>
            <a:lstStyle/>
            <a:p>
              <a:r>
                <a:rPr lang="en-GB" sz="1400" dirty="0" smtClean="0">
                  <a:solidFill>
                    <a:srgbClr val="C00000"/>
                  </a:solidFill>
                </a:rPr>
                <a:t>1.72%</a:t>
              </a:r>
              <a:endParaRPr lang="en-GB" sz="1400" dirty="0">
                <a:solidFill>
                  <a:srgbClr val="C00000"/>
                </a:solidFill>
              </a:endParaRPr>
            </a:p>
            <a:p>
              <a:r>
                <a:rPr lang="en-GB" sz="1400" dirty="0" smtClean="0">
                  <a:solidFill>
                    <a:srgbClr val="C00000"/>
                  </a:solidFill>
                </a:rPr>
                <a:t>PhiX</a:t>
              </a:r>
              <a:endParaRPr lang="en-GB" sz="1400" dirty="0">
                <a:solidFill>
                  <a:srgbClr val="C00000"/>
                </a:solidFill>
              </a:endParaRPr>
            </a:p>
          </p:txBody>
        </p:sp>
        <p:sp>
          <p:nvSpPr>
            <p:cNvPr id="13" name="TextBox 12"/>
            <p:cNvSpPr txBox="1"/>
            <p:nvPr/>
          </p:nvSpPr>
          <p:spPr>
            <a:xfrm>
              <a:off x="4528714" y="3068960"/>
              <a:ext cx="4147742" cy="603016"/>
            </a:xfrm>
            <a:prstGeom prst="rect">
              <a:avLst/>
            </a:prstGeom>
            <a:noFill/>
          </p:spPr>
          <p:txBody>
            <a:bodyPr wrap="square" rtlCol="0">
              <a:spAutoFit/>
            </a:bodyPr>
            <a:lstStyle/>
            <a:p>
              <a:r>
                <a:rPr lang="en-GB" sz="1400" dirty="0" smtClean="0">
                  <a:latin typeface="Roboto"/>
                </a:rPr>
                <a:t>Data once PhiX is removed = 21.73 M Reads</a:t>
              </a:r>
            </a:p>
            <a:p>
              <a:r>
                <a:rPr lang="en-GB" sz="1400" dirty="0" smtClean="0">
                  <a:latin typeface="Roboto"/>
                </a:rPr>
                <a:t>	                                    (9.9 GB)</a:t>
              </a:r>
              <a:endParaRPr lang="en-GB" sz="1400" dirty="0">
                <a:latin typeface="Roboto"/>
              </a:endParaRPr>
            </a:p>
          </p:txBody>
        </p:sp>
      </p:grpSp>
      <p:grpSp>
        <p:nvGrpSpPr>
          <p:cNvPr id="102" name="Group 101"/>
          <p:cNvGrpSpPr/>
          <p:nvPr/>
        </p:nvGrpSpPr>
        <p:grpSpPr>
          <a:xfrm>
            <a:off x="744188" y="3558752"/>
            <a:ext cx="4187852" cy="2254008"/>
            <a:chOff x="677315" y="3789041"/>
            <a:chExt cx="4187852" cy="2254008"/>
          </a:xfrm>
        </p:grpSpPr>
        <p:grpSp>
          <p:nvGrpSpPr>
            <p:cNvPr id="14" name="Group 13"/>
            <p:cNvGrpSpPr/>
            <p:nvPr/>
          </p:nvGrpSpPr>
          <p:grpSpPr>
            <a:xfrm>
              <a:off x="683569" y="3789041"/>
              <a:ext cx="4181598" cy="2254008"/>
              <a:chOff x="758815" y="4149080"/>
              <a:chExt cx="4629689" cy="2597766"/>
            </a:xfrm>
          </p:grpSpPr>
          <p:grpSp>
            <p:nvGrpSpPr>
              <p:cNvPr id="15" name="Group 14"/>
              <p:cNvGrpSpPr/>
              <p:nvPr/>
            </p:nvGrpSpPr>
            <p:grpSpPr>
              <a:xfrm>
                <a:off x="758815" y="4149080"/>
                <a:ext cx="4629689" cy="2597766"/>
                <a:chOff x="683568" y="3697868"/>
                <a:chExt cx="5613385" cy="3043282"/>
              </a:xfrm>
            </p:grpSpPr>
            <p:grpSp>
              <p:nvGrpSpPr>
                <p:cNvPr id="17" name="Group 16"/>
                <p:cNvGrpSpPr/>
                <p:nvPr/>
              </p:nvGrpSpPr>
              <p:grpSpPr>
                <a:xfrm>
                  <a:off x="683568" y="3697868"/>
                  <a:ext cx="2791019" cy="3043282"/>
                  <a:chOff x="830823" y="3501008"/>
                  <a:chExt cx="2791019" cy="3043282"/>
                </a:xfrm>
              </p:grpSpPr>
              <p:sp>
                <p:nvSpPr>
                  <p:cNvPr id="60" name="Rectangle 59"/>
                  <p:cNvSpPr/>
                  <p:nvPr/>
                </p:nvSpPr>
                <p:spPr>
                  <a:xfrm>
                    <a:off x="830823" y="3501008"/>
                    <a:ext cx="2736304" cy="20882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61" name="Oval 60"/>
                  <p:cNvSpPr/>
                  <p:nvPr/>
                </p:nvSpPr>
                <p:spPr>
                  <a:xfrm>
                    <a:off x="1079612" y="415746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2433402" y="5071864"/>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p:cNvSpPr/>
                  <p:nvPr/>
                </p:nvSpPr>
                <p:spPr>
                  <a:xfrm>
                    <a:off x="2433402" y="472095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p:cNvSpPr/>
                  <p:nvPr/>
                </p:nvSpPr>
                <p:spPr>
                  <a:xfrm>
                    <a:off x="2756567" y="4942893"/>
                    <a:ext cx="216024" cy="216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p:cNvSpPr/>
                  <p:nvPr/>
                </p:nvSpPr>
                <p:spPr>
                  <a:xfrm>
                    <a:off x="2670266" y="4437112"/>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p:cNvSpPr/>
                  <p:nvPr/>
                </p:nvSpPr>
                <p:spPr>
                  <a:xfrm>
                    <a:off x="3188050" y="461293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a:off x="3023828" y="415746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a:off x="3131840" y="5071864"/>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a:off x="3093355" y="403021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a:off x="2708655" y="4005064"/>
                    <a:ext cx="216024" cy="2160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a:off x="2999656" y="3677824"/>
                    <a:ext cx="216024" cy="216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a:off x="1699833" y="4239832"/>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a:off x="2171344" y="422503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a:off x="1483809" y="4437112"/>
                    <a:ext cx="216024" cy="2160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p:cNvSpPr/>
                  <p:nvPr/>
                </p:nvSpPr>
                <p:spPr>
                  <a:xfrm>
                    <a:off x="1819729" y="496385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p:cNvSpPr/>
                  <p:nvPr/>
                </p:nvSpPr>
                <p:spPr>
                  <a:xfrm>
                    <a:off x="1187624" y="5095293"/>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a:off x="2190580" y="403021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a:off x="1929654" y="3677824"/>
                    <a:ext cx="216024" cy="216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a:off x="2367407" y="367782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a:off x="1204688" y="463488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a:off x="2037666" y="456091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a:off x="1982951" y="472095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a:off x="1563737" y="4688402"/>
                    <a:ext cx="216024" cy="216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a:off x="1563544" y="5095293"/>
                    <a:ext cx="216024" cy="2160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p:cNvSpPr/>
                  <p:nvPr/>
                </p:nvSpPr>
                <p:spPr>
                  <a:xfrm>
                    <a:off x="1908505" y="456091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p:cNvSpPr/>
                  <p:nvPr/>
                </p:nvSpPr>
                <p:spPr>
                  <a:xfrm>
                    <a:off x="1085032" y="466620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a:off x="1591821" y="378583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a:off x="1715944" y="524769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a:off x="1295636" y="398805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p:cNvSpPr/>
                  <p:nvPr/>
                </p:nvSpPr>
                <p:spPr>
                  <a:xfrm>
                    <a:off x="1591821" y="394144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a:off x="2334937" y="413182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a:off x="2165341" y="510368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a:off x="1193044" y="3677824"/>
                    <a:ext cx="216024" cy="2160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a:off x="2990892" y="3893848"/>
                    <a:ext cx="356972" cy="568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a:off x="1511660" y="3681284"/>
                    <a:ext cx="356972" cy="568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rot="5948714">
                    <a:off x="1074210" y="4458692"/>
                    <a:ext cx="356972" cy="568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a:off x="2079683" y="3988054"/>
                    <a:ext cx="503748" cy="47421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a:off x="1807955" y="4427259"/>
                    <a:ext cx="549190" cy="56705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p:cNvSpPr txBox="1"/>
                  <p:nvPr/>
                </p:nvSpPr>
                <p:spPr>
                  <a:xfrm>
                    <a:off x="885538" y="5671637"/>
                    <a:ext cx="2736304" cy="872653"/>
                  </a:xfrm>
                  <a:prstGeom prst="rect">
                    <a:avLst/>
                  </a:prstGeom>
                  <a:noFill/>
                  <a:ln w="28575">
                    <a:noFill/>
                  </a:ln>
                </p:spPr>
                <p:txBody>
                  <a:bodyPr wrap="square" rtlCol="0">
                    <a:spAutoFit/>
                  </a:bodyPr>
                  <a:lstStyle/>
                  <a:p>
                    <a:r>
                      <a:rPr lang="en-GB" sz="1200" dirty="0" smtClean="0">
                        <a:latin typeface="Roboto"/>
                      </a:rPr>
                      <a:t>Same sequence for first 5 cycles so multiple clusters are called as one.</a:t>
                    </a:r>
                    <a:endParaRPr lang="en-GB" sz="1200" dirty="0">
                      <a:latin typeface="Roboto"/>
                    </a:endParaRPr>
                  </a:p>
                </p:txBody>
              </p:sp>
            </p:grpSp>
            <p:grpSp>
              <p:nvGrpSpPr>
                <p:cNvPr id="18" name="Group 17"/>
                <p:cNvGrpSpPr/>
                <p:nvPr/>
              </p:nvGrpSpPr>
              <p:grpSpPr>
                <a:xfrm>
                  <a:off x="3560649" y="3704041"/>
                  <a:ext cx="2736304" cy="3007556"/>
                  <a:chOff x="4067944" y="3507181"/>
                  <a:chExt cx="2736304" cy="3007556"/>
                </a:xfrm>
              </p:grpSpPr>
              <p:sp>
                <p:nvSpPr>
                  <p:cNvPr id="19" name="Rectangle 18"/>
                  <p:cNvSpPr/>
                  <p:nvPr/>
                </p:nvSpPr>
                <p:spPr>
                  <a:xfrm>
                    <a:off x="4067944" y="3507181"/>
                    <a:ext cx="2736304" cy="20882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20" name="Oval 19"/>
                  <p:cNvSpPr/>
                  <p:nvPr/>
                </p:nvSpPr>
                <p:spPr>
                  <a:xfrm>
                    <a:off x="4316733" y="416363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5670523" y="5078037"/>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5670523" y="472712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5993688" y="4949066"/>
                    <a:ext cx="216024" cy="216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5907387" y="4443285"/>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6425171" y="4619112"/>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6260949" y="4163637"/>
                    <a:ext cx="216024" cy="2160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6368961" y="5078037"/>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6330476" y="4036389"/>
                    <a:ext cx="216024" cy="216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5945776" y="4011237"/>
                    <a:ext cx="216024" cy="2160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a:off x="6236777" y="3683997"/>
                    <a:ext cx="216024" cy="216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4936954" y="4246005"/>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a:off x="5408465" y="423121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a:off x="4720930" y="4443285"/>
                    <a:ext cx="216024" cy="2160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a:off x="5056850" y="4970025"/>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a:off x="4424745" y="5101466"/>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p:cNvSpPr/>
                  <p:nvPr/>
                </p:nvSpPr>
                <p:spPr>
                  <a:xfrm>
                    <a:off x="5427701" y="4036389"/>
                    <a:ext cx="216024" cy="216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a:off x="5166775" y="3683997"/>
                    <a:ext cx="216024" cy="216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a:off x="5604528" y="368399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a:off x="4441809" y="4641061"/>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a:off x="5274787" y="4567083"/>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5220072" y="4727124"/>
                    <a:ext cx="216024" cy="216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4800858" y="4694575"/>
                    <a:ext cx="216024" cy="216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a:off x="4800665" y="5101466"/>
                    <a:ext cx="216024" cy="2160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a:off x="5145626" y="4567083"/>
                    <a:ext cx="216024" cy="2160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p:cNvSpPr/>
                  <p:nvPr/>
                </p:nvSpPr>
                <p:spPr>
                  <a:xfrm>
                    <a:off x="4322153" y="4672381"/>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p:cNvSpPr/>
                  <p:nvPr/>
                </p:nvSpPr>
                <p:spPr>
                  <a:xfrm>
                    <a:off x="4828942" y="3792009"/>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4953065" y="5253866"/>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p:cNvSpPr/>
                  <p:nvPr/>
                </p:nvSpPr>
                <p:spPr>
                  <a:xfrm>
                    <a:off x="4532757" y="3994227"/>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4828942" y="3947613"/>
                    <a:ext cx="216024" cy="2160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5535713" y="4137993"/>
                    <a:ext cx="216024" cy="2160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p:cNvSpPr/>
                  <p:nvPr/>
                </p:nvSpPr>
                <p:spPr>
                  <a:xfrm>
                    <a:off x="5402462" y="5109854"/>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p:cNvSpPr/>
                  <p:nvPr/>
                </p:nvSpPr>
                <p:spPr>
                  <a:xfrm>
                    <a:off x="4430165" y="3683997"/>
                    <a:ext cx="216024" cy="2160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p:cNvSpPr/>
                  <p:nvPr/>
                </p:nvSpPr>
                <p:spPr>
                  <a:xfrm>
                    <a:off x="6228013" y="3900021"/>
                    <a:ext cx="356972" cy="568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p:cNvSpPr/>
                  <p:nvPr/>
                </p:nvSpPr>
                <p:spPr>
                  <a:xfrm>
                    <a:off x="4748781" y="3687457"/>
                    <a:ext cx="356972" cy="568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p:cNvSpPr/>
                  <p:nvPr/>
                </p:nvSpPr>
                <p:spPr>
                  <a:xfrm rot="5948714">
                    <a:off x="4311331" y="4464865"/>
                    <a:ext cx="356972" cy="568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p:cNvSpPr/>
                  <p:nvPr/>
                </p:nvSpPr>
                <p:spPr>
                  <a:xfrm>
                    <a:off x="5316804" y="3994227"/>
                    <a:ext cx="503748" cy="47421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p:cNvSpPr/>
                  <p:nvPr/>
                </p:nvSpPr>
                <p:spPr>
                  <a:xfrm>
                    <a:off x="5045076" y="4433432"/>
                    <a:ext cx="549190" cy="56705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p:cNvSpPr txBox="1"/>
                  <p:nvPr/>
                </p:nvSpPr>
                <p:spPr>
                  <a:xfrm>
                    <a:off x="4067944" y="5642084"/>
                    <a:ext cx="2736304" cy="872653"/>
                  </a:xfrm>
                  <a:prstGeom prst="rect">
                    <a:avLst/>
                  </a:prstGeom>
                  <a:noFill/>
                  <a:ln w="28575">
                    <a:noFill/>
                  </a:ln>
                </p:spPr>
                <p:txBody>
                  <a:bodyPr wrap="square" rtlCol="0">
                    <a:spAutoFit/>
                  </a:bodyPr>
                  <a:lstStyle/>
                  <a:p>
                    <a:r>
                      <a:rPr lang="en-GB" sz="1200" dirty="0" smtClean="0">
                        <a:latin typeface="Roboto"/>
                      </a:rPr>
                      <a:t>Sequence diverges at later cycles and clusters do not pass filter.</a:t>
                    </a:r>
                    <a:endParaRPr lang="en-GB" sz="1200" dirty="0">
                      <a:latin typeface="Roboto"/>
                    </a:endParaRPr>
                  </a:p>
                </p:txBody>
              </p:sp>
              <p:sp>
                <p:nvSpPr>
                  <p:cNvPr id="59" name="Rectangle 58"/>
                  <p:cNvSpPr/>
                  <p:nvPr/>
                </p:nvSpPr>
                <p:spPr>
                  <a:xfrm>
                    <a:off x="4067944" y="5661248"/>
                    <a:ext cx="273630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6" name="Rectangle 15"/>
              <p:cNvSpPr/>
              <p:nvPr/>
            </p:nvSpPr>
            <p:spPr>
              <a:xfrm>
                <a:off x="3124789" y="6014435"/>
                <a:ext cx="2256791" cy="66269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1" name="Rectangle 100"/>
            <p:cNvSpPr/>
            <p:nvPr/>
          </p:nvSpPr>
          <p:spPr>
            <a:xfrm>
              <a:off x="677315" y="5406953"/>
              <a:ext cx="2038364" cy="57499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5383686" y="3471055"/>
            <a:ext cx="2572690" cy="2550233"/>
            <a:chOff x="5336177" y="3269295"/>
            <a:chExt cx="2572690" cy="2550233"/>
          </a:xfrm>
        </p:grpSpPr>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3019" y="3270720"/>
              <a:ext cx="1245205" cy="12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4706" y="3269295"/>
              <a:ext cx="1229662" cy="123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6177" y="4581128"/>
              <a:ext cx="1252047" cy="12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60232" y="4581128"/>
              <a:ext cx="1248635" cy="12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 name="TextBox 102"/>
            <p:cNvSpPr txBox="1"/>
            <p:nvPr/>
          </p:nvSpPr>
          <p:spPr>
            <a:xfrm>
              <a:off x="5813757" y="3678880"/>
              <a:ext cx="282387" cy="369332"/>
            </a:xfrm>
            <a:prstGeom prst="rect">
              <a:avLst/>
            </a:prstGeom>
            <a:noFill/>
          </p:spPr>
          <p:txBody>
            <a:bodyPr wrap="square" rtlCol="0">
              <a:spAutoFit/>
            </a:bodyPr>
            <a:lstStyle/>
            <a:p>
              <a:r>
                <a:rPr lang="en-GB" b="1" dirty="0" smtClean="0">
                  <a:solidFill>
                    <a:srgbClr val="CC0000"/>
                  </a:solidFill>
                </a:rPr>
                <a:t>A</a:t>
              </a:r>
              <a:endParaRPr lang="en-GB" b="1" dirty="0">
                <a:solidFill>
                  <a:srgbClr val="CC0000"/>
                </a:solidFill>
              </a:endParaRPr>
            </a:p>
          </p:txBody>
        </p:sp>
        <p:sp>
          <p:nvSpPr>
            <p:cNvPr id="108" name="TextBox 107"/>
            <p:cNvSpPr txBox="1"/>
            <p:nvPr/>
          </p:nvSpPr>
          <p:spPr>
            <a:xfrm>
              <a:off x="7135124" y="3689103"/>
              <a:ext cx="282387" cy="369332"/>
            </a:xfrm>
            <a:prstGeom prst="rect">
              <a:avLst/>
            </a:prstGeom>
            <a:noFill/>
          </p:spPr>
          <p:txBody>
            <a:bodyPr wrap="square" rtlCol="0">
              <a:spAutoFit/>
            </a:bodyPr>
            <a:lstStyle/>
            <a:p>
              <a:r>
                <a:rPr lang="en-GB" b="1" dirty="0">
                  <a:solidFill>
                    <a:srgbClr val="CC0000"/>
                  </a:solidFill>
                </a:rPr>
                <a:t>C</a:t>
              </a:r>
            </a:p>
          </p:txBody>
        </p:sp>
        <p:sp>
          <p:nvSpPr>
            <p:cNvPr id="109" name="TextBox 108"/>
            <p:cNvSpPr txBox="1"/>
            <p:nvPr/>
          </p:nvSpPr>
          <p:spPr>
            <a:xfrm>
              <a:off x="5796136" y="5015662"/>
              <a:ext cx="282387" cy="369332"/>
            </a:xfrm>
            <a:prstGeom prst="rect">
              <a:avLst/>
            </a:prstGeom>
            <a:noFill/>
          </p:spPr>
          <p:txBody>
            <a:bodyPr wrap="square" rtlCol="0">
              <a:spAutoFit/>
            </a:bodyPr>
            <a:lstStyle/>
            <a:p>
              <a:r>
                <a:rPr lang="en-GB" b="1" dirty="0" smtClean="0">
                  <a:solidFill>
                    <a:srgbClr val="CC0000"/>
                  </a:solidFill>
                </a:rPr>
                <a:t>G</a:t>
              </a:r>
              <a:endParaRPr lang="en-GB" b="1" dirty="0">
                <a:solidFill>
                  <a:srgbClr val="CC0000"/>
                </a:solidFill>
              </a:endParaRPr>
            </a:p>
          </p:txBody>
        </p:sp>
        <p:sp>
          <p:nvSpPr>
            <p:cNvPr id="110" name="TextBox 109"/>
            <p:cNvSpPr txBox="1"/>
            <p:nvPr/>
          </p:nvSpPr>
          <p:spPr>
            <a:xfrm>
              <a:off x="7134334" y="5013176"/>
              <a:ext cx="282387" cy="369332"/>
            </a:xfrm>
            <a:prstGeom prst="rect">
              <a:avLst/>
            </a:prstGeom>
            <a:noFill/>
          </p:spPr>
          <p:txBody>
            <a:bodyPr wrap="square" rtlCol="0">
              <a:spAutoFit/>
            </a:bodyPr>
            <a:lstStyle/>
            <a:p>
              <a:r>
                <a:rPr lang="en-GB" b="1" dirty="0" smtClean="0">
                  <a:solidFill>
                    <a:srgbClr val="CC0000"/>
                  </a:solidFill>
                </a:rPr>
                <a:t>T</a:t>
              </a:r>
              <a:endParaRPr lang="en-GB" b="1" dirty="0">
                <a:solidFill>
                  <a:srgbClr val="CC0000"/>
                </a:solidFill>
              </a:endParaRPr>
            </a:p>
          </p:txBody>
        </p:sp>
      </p:grpSp>
    </p:spTree>
    <p:extLst>
      <p:ext uri="{BB962C8B-B14F-4D97-AF65-F5344CB8AC3E}">
        <p14:creationId xmlns:p14="http://schemas.microsoft.com/office/powerpoint/2010/main" val="3399897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Spacers, Molecular Barcodes, and Chimeras</a:t>
            </a:r>
            <a:endParaRPr lang="en-GB" dirty="0"/>
          </a:p>
        </p:txBody>
      </p:sp>
      <p:grpSp>
        <p:nvGrpSpPr>
          <p:cNvPr id="20" name="Group 19"/>
          <p:cNvGrpSpPr/>
          <p:nvPr/>
        </p:nvGrpSpPr>
        <p:grpSpPr>
          <a:xfrm>
            <a:off x="332216" y="3284984"/>
            <a:ext cx="3600400" cy="2328649"/>
            <a:chOff x="332216" y="3419708"/>
            <a:chExt cx="3600400" cy="2328649"/>
          </a:xfrm>
        </p:grpSpPr>
        <p:sp>
          <p:nvSpPr>
            <p:cNvPr id="17" name="TextBox 16"/>
            <p:cNvSpPr txBox="1"/>
            <p:nvPr/>
          </p:nvSpPr>
          <p:spPr>
            <a:xfrm>
              <a:off x="332216" y="3717032"/>
              <a:ext cx="3600400" cy="2031325"/>
            </a:xfrm>
            <a:prstGeom prst="rect">
              <a:avLst/>
            </a:prstGeom>
            <a:noFill/>
          </p:spPr>
          <p:txBody>
            <a:bodyPr wrap="square" rtlCol="0">
              <a:spAutoFit/>
            </a:bodyPr>
            <a:lstStyle/>
            <a:p>
              <a:pPr marL="285750" indent="-285750">
                <a:buFont typeface="Arial" panose="020B0604020202020204" pitchFamily="34" charset="0"/>
                <a:buChar char="•"/>
              </a:pPr>
              <a:r>
                <a:rPr lang="en-GB" sz="1400" dirty="0" smtClean="0">
                  <a:latin typeface="Roboto"/>
                </a:rPr>
                <a:t>Two step PCR method reduces PCR biases caused by long barcoded primers.</a:t>
              </a:r>
            </a:p>
            <a:p>
              <a:pPr marL="285750" indent="-285750">
                <a:buFont typeface="Arial" panose="020B0604020202020204" pitchFamily="34" charset="0"/>
                <a:buChar char="•"/>
              </a:pPr>
              <a:r>
                <a:rPr lang="en-GB" sz="1400" dirty="0" smtClean="0">
                  <a:latin typeface="Roboto"/>
                </a:rPr>
                <a:t>Spacers on each end totalling 7bp shift sequencing phases increasing sequence diversity.</a:t>
              </a:r>
            </a:p>
            <a:p>
              <a:pPr marL="285750" indent="-285750">
                <a:buFont typeface="Arial" panose="020B0604020202020204" pitchFamily="34" charset="0"/>
                <a:buChar char="•"/>
              </a:pPr>
              <a:r>
                <a:rPr lang="en-GB" sz="1400" dirty="0" smtClean="0">
                  <a:latin typeface="Roboto"/>
                </a:rPr>
                <a:t>Single 12bp index.</a:t>
              </a:r>
            </a:p>
            <a:p>
              <a:pPr marL="285750" indent="-285750">
                <a:buFont typeface="Arial" panose="020B0604020202020204" pitchFamily="34" charset="0"/>
                <a:buChar char="•"/>
              </a:pPr>
              <a:r>
                <a:rPr lang="en-GB" sz="1400" dirty="0" smtClean="0">
                  <a:latin typeface="Roboto"/>
                </a:rPr>
                <a:t>Average 10% more bases &gt;Q30</a:t>
              </a:r>
            </a:p>
            <a:p>
              <a:pPr marL="285750" indent="-285750">
                <a:buFont typeface="Arial" panose="020B0604020202020204" pitchFamily="34" charset="0"/>
                <a:buChar char="•"/>
              </a:pPr>
              <a:r>
                <a:rPr lang="en-GB" sz="1400" dirty="0" smtClean="0">
                  <a:latin typeface="Roboto"/>
                </a:rPr>
                <a:t>~15% more raw reads.</a:t>
              </a:r>
              <a:endParaRPr lang="en-GB" sz="1400" dirty="0">
                <a:latin typeface="Roboto"/>
              </a:endParaRPr>
            </a:p>
          </p:txBody>
        </p:sp>
        <p:sp>
          <p:nvSpPr>
            <p:cNvPr id="18" name="TextBox 17"/>
            <p:cNvSpPr txBox="1"/>
            <p:nvPr/>
          </p:nvSpPr>
          <p:spPr>
            <a:xfrm>
              <a:off x="1446354" y="3419708"/>
              <a:ext cx="1043599" cy="369332"/>
            </a:xfrm>
            <a:prstGeom prst="rect">
              <a:avLst/>
            </a:prstGeom>
            <a:noFill/>
          </p:spPr>
          <p:txBody>
            <a:bodyPr wrap="square" rtlCol="0">
              <a:spAutoFit/>
            </a:bodyPr>
            <a:lstStyle/>
            <a:p>
              <a:r>
                <a:rPr lang="en-GB" dirty="0" smtClean="0">
                  <a:solidFill>
                    <a:srgbClr val="C61F16"/>
                  </a:solidFill>
                  <a:latin typeface="Roboto"/>
                </a:rPr>
                <a:t>Spacers</a:t>
              </a:r>
              <a:endParaRPr lang="en-GB" dirty="0">
                <a:solidFill>
                  <a:srgbClr val="C61F16"/>
                </a:solidFill>
                <a:latin typeface="Roboto"/>
              </a:endParaRPr>
            </a:p>
          </p:txBody>
        </p:sp>
      </p:grpSp>
      <p:grpSp>
        <p:nvGrpSpPr>
          <p:cNvPr id="11" name="Group 10"/>
          <p:cNvGrpSpPr/>
          <p:nvPr/>
        </p:nvGrpSpPr>
        <p:grpSpPr>
          <a:xfrm>
            <a:off x="755576" y="692696"/>
            <a:ext cx="7593274" cy="2421453"/>
            <a:chOff x="530773" y="836712"/>
            <a:chExt cx="7593274" cy="2421453"/>
          </a:xfrm>
        </p:grpSpPr>
        <p:grpSp>
          <p:nvGrpSpPr>
            <p:cNvPr id="16" name="Group 15"/>
            <p:cNvGrpSpPr/>
            <p:nvPr/>
          </p:nvGrpSpPr>
          <p:grpSpPr>
            <a:xfrm>
              <a:off x="530773" y="836712"/>
              <a:ext cx="7593274" cy="2421453"/>
              <a:chOff x="530773" y="1106355"/>
              <a:chExt cx="4238643" cy="1803072"/>
            </a:xfrm>
          </p:grpSpPr>
          <p:grpSp>
            <p:nvGrpSpPr>
              <p:cNvPr id="14" name="Group 13"/>
              <p:cNvGrpSpPr/>
              <p:nvPr/>
            </p:nvGrpSpPr>
            <p:grpSpPr>
              <a:xfrm>
                <a:off x="530773" y="1106355"/>
                <a:ext cx="4238643" cy="1803072"/>
                <a:chOff x="2137437" y="3297065"/>
                <a:chExt cx="4238643" cy="1803072"/>
              </a:xfrm>
            </p:grpSpPr>
            <p:sp>
              <p:nvSpPr>
                <p:cNvPr id="68" name="TextBox 67"/>
                <p:cNvSpPr txBox="1"/>
                <p:nvPr/>
              </p:nvSpPr>
              <p:spPr>
                <a:xfrm>
                  <a:off x="2144860" y="3734456"/>
                  <a:ext cx="452115" cy="206260"/>
                </a:xfrm>
                <a:prstGeom prst="rect">
                  <a:avLst/>
                </a:prstGeom>
                <a:noFill/>
              </p:spPr>
              <p:txBody>
                <a:bodyPr wrap="square" rtlCol="0">
                  <a:spAutoFit/>
                </a:bodyPr>
                <a:lstStyle/>
                <a:p>
                  <a:r>
                    <a:rPr lang="en-GB" sz="1200" b="1" dirty="0" smtClean="0">
                      <a:latin typeface="Roboto"/>
                    </a:rPr>
                    <a:t>P5</a:t>
                  </a:r>
                  <a:endParaRPr lang="en-GB" sz="1200" b="1" dirty="0">
                    <a:latin typeface="Roboto"/>
                  </a:endParaRPr>
                </a:p>
              </p:txBody>
            </p:sp>
            <p:grpSp>
              <p:nvGrpSpPr>
                <p:cNvPr id="3" name="Group 2"/>
                <p:cNvGrpSpPr/>
                <p:nvPr/>
              </p:nvGrpSpPr>
              <p:grpSpPr>
                <a:xfrm>
                  <a:off x="2137437" y="3999580"/>
                  <a:ext cx="3063716" cy="1100545"/>
                  <a:chOff x="2137437" y="3999580"/>
                  <a:chExt cx="3063716" cy="1100545"/>
                </a:xfrm>
              </p:grpSpPr>
              <p:grpSp>
                <p:nvGrpSpPr>
                  <p:cNvPr id="95" name="Group 94"/>
                  <p:cNvGrpSpPr/>
                  <p:nvPr/>
                </p:nvGrpSpPr>
                <p:grpSpPr>
                  <a:xfrm>
                    <a:off x="2137441" y="3999580"/>
                    <a:ext cx="2700882" cy="68400"/>
                    <a:chOff x="2137441" y="3999580"/>
                    <a:chExt cx="2700882" cy="68400"/>
                  </a:xfrm>
                </p:grpSpPr>
                <p:sp>
                  <p:nvSpPr>
                    <p:cNvPr id="67" name="Rectangle 66"/>
                    <p:cNvSpPr/>
                    <p:nvPr/>
                  </p:nvSpPr>
                  <p:spPr>
                    <a:xfrm rot="10799761">
                      <a:off x="2137441" y="4005076"/>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2818887" y="3999580"/>
                      <a:ext cx="2019436" cy="68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p:cNvSpPr/>
                    <p:nvPr/>
                  </p:nvSpPr>
                  <p:spPr>
                    <a:xfrm rot="10799761">
                      <a:off x="2478167" y="4005076"/>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7" name="Rectangle 96"/>
                  <p:cNvSpPr/>
                  <p:nvPr/>
                </p:nvSpPr>
                <p:spPr>
                  <a:xfrm rot="10799761">
                    <a:off x="2137441" y="4151082"/>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p:cNvSpPr/>
                  <p:nvPr/>
                </p:nvSpPr>
                <p:spPr>
                  <a:xfrm>
                    <a:off x="2869295" y="4145586"/>
                    <a:ext cx="2019436" cy="68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p:cNvSpPr/>
                  <p:nvPr/>
                </p:nvSpPr>
                <p:spPr>
                  <a:xfrm rot="10799761">
                    <a:off x="2478167" y="4151082"/>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p:cNvSpPr/>
                  <p:nvPr/>
                </p:nvSpPr>
                <p:spPr>
                  <a:xfrm rot="10799761">
                    <a:off x="2144862" y="4309876"/>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p:cNvSpPr/>
                  <p:nvPr/>
                </p:nvSpPr>
                <p:spPr>
                  <a:xfrm>
                    <a:off x="2911776" y="4304380"/>
                    <a:ext cx="2019436" cy="68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p:cNvSpPr/>
                  <p:nvPr/>
                </p:nvSpPr>
                <p:spPr>
                  <a:xfrm rot="10799761">
                    <a:off x="2485588" y="4309876"/>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p:cNvSpPr/>
                  <p:nvPr/>
                </p:nvSpPr>
                <p:spPr>
                  <a:xfrm rot="10799761">
                    <a:off x="2144860" y="4462276"/>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p:cNvSpPr/>
                  <p:nvPr/>
                </p:nvSpPr>
                <p:spPr>
                  <a:xfrm>
                    <a:off x="2958230" y="4456780"/>
                    <a:ext cx="2019436" cy="68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rot="10799761">
                    <a:off x="2485586" y="4462276"/>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p:cNvSpPr/>
                  <p:nvPr/>
                </p:nvSpPr>
                <p:spPr>
                  <a:xfrm rot="10799761">
                    <a:off x="2144862" y="4595398"/>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p:cNvSpPr/>
                  <p:nvPr/>
                </p:nvSpPr>
                <p:spPr>
                  <a:xfrm>
                    <a:off x="3027914" y="4595833"/>
                    <a:ext cx="2019436" cy="68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p:cNvSpPr/>
                  <p:nvPr/>
                </p:nvSpPr>
                <p:spPr>
                  <a:xfrm rot="10799761">
                    <a:off x="2485588" y="4595398"/>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p:cNvSpPr/>
                  <p:nvPr/>
                </p:nvSpPr>
                <p:spPr>
                  <a:xfrm rot="10799761">
                    <a:off x="2137439" y="4738360"/>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p:cNvSpPr/>
                  <p:nvPr/>
                </p:nvSpPr>
                <p:spPr>
                  <a:xfrm>
                    <a:off x="3078316" y="4732864"/>
                    <a:ext cx="2019436" cy="68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p:cNvSpPr/>
                  <p:nvPr/>
                </p:nvSpPr>
                <p:spPr>
                  <a:xfrm rot="10799761">
                    <a:off x="2478165" y="4738360"/>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p:cNvSpPr/>
                  <p:nvPr/>
                </p:nvSpPr>
                <p:spPr>
                  <a:xfrm rot="10799761">
                    <a:off x="2137437" y="4890760"/>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p:cNvSpPr/>
                  <p:nvPr/>
                </p:nvSpPr>
                <p:spPr>
                  <a:xfrm>
                    <a:off x="3121291" y="4890748"/>
                    <a:ext cx="2019436" cy="68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p:cNvSpPr/>
                  <p:nvPr/>
                </p:nvSpPr>
                <p:spPr>
                  <a:xfrm rot="10799761">
                    <a:off x="2478163" y="4890760"/>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p:cNvSpPr/>
                  <p:nvPr/>
                </p:nvSpPr>
                <p:spPr>
                  <a:xfrm rot="10799761">
                    <a:off x="2144862" y="5043160"/>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p:cNvSpPr/>
                  <p:nvPr/>
                </p:nvSpPr>
                <p:spPr>
                  <a:xfrm>
                    <a:off x="3159612" y="5036164"/>
                    <a:ext cx="2041541" cy="6350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p:cNvSpPr/>
                  <p:nvPr/>
                </p:nvSpPr>
                <p:spPr>
                  <a:xfrm rot="10799761">
                    <a:off x="2485588" y="5043160"/>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p:cNvSpPr/>
                  <p:nvPr/>
                </p:nvSpPr>
                <p:spPr>
                  <a:xfrm rot="10799761">
                    <a:off x="2818893" y="4149471"/>
                    <a:ext cx="504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p:cNvSpPr/>
                  <p:nvPr/>
                </p:nvSpPr>
                <p:spPr>
                  <a:xfrm rot="10799761">
                    <a:off x="2818889" y="4309860"/>
                    <a:ext cx="1008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p:cNvSpPr/>
                  <p:nvPr/>
                </p:nvSpPr>
                <p:spPr>
                  <a:xfrm rot="10799761">
                    <a:off x="2826314" y="4462259"/>
                    <a:ext cx="1512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rot="10799761">
                    <a:off x="2826312" y="4595841"/>
                    <a:ext cx="2016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p:cNvSpPr/>
                  <p:nvPr/>
                </p:nvSpPr>
                <p:spPr>
                  <a:xfrm rot="10799761">
                    <a:off x="2826314" y="4738803"/>
                    <a:ext cx="2520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p:cNvSpPr/>
                  <p:nvPr/>
                </p:nvSpPr>
                <p:spPr>
                  <a:xfrm rot="10799761">
                    <a:off x="2818889" y="4902615"/>
                    <a:ext cx="3024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p:cNvSpPr/>
                  <p:nvPr/>
                </p:nvSpPr>
                <p:spPr>
                  <a:xfrm rot="10799761">
                    <a:off x="2818889" y="5043603"/>
                    <a:ext cx="340722"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9" name="Rectangle 88"/>
                <p:cNvSpPr/>
                <p:nvPr/>
              </p:nvSpPr>
              <p:spPr>
                <a:xfrm rot="21599761">
                  <a:off x="5515314" y="4316270"/>
                  <a:ext cx="340722" cy="56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p:cNvSpPr/>
                <p:nvPr/>
              </p:nvSpPr>
              <p:spPr>
                <a:xfrm rot="21599761">
                  <a:off x="5174588" y="4316270"/>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p:cNvGrpSpPr/>
                <p:nvPr/>
              </p:nvGrpSpPr>
              <p:grpSpPr>
                <a:xfrm>
                  <a:off x="5138711" y="4890748"/>
                  <a:ext cx="731852" cy="58109"/>
                  <a:chOff x="5115875" y="4916680"/>
                  <a:chExt cx="731852" cy="58109"/>
                </a:xfrm>
              </p:grpSpPr>
              <p:sp>
                <p:nvSpPr>
                  <p:cNvPr id="77" name="Rectangle 76"/>
                  <p:cNvSpPr/>
                  <p:nvPr/>
                </p:nvSpPr>
                <p:spPr>
                  <a:xfrm rot="21599761">
                    <a:off x="5507005" y="4916680"/>
                    <a:ext cx="340722" cy="56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p:cNvSpPr/>
                  <p:nvPr/>
                </p:nvSpPr>
                <p:spPr>
                  <a:xfrm rot="21599761">
                    <a:off x="5166279" y="4916680"/>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p:cNvSpPr/>
                  <p:nvPr/>
                </p:nvSpPr>
                <p:spPr>
                  <a:xfrm rot="21599761">
                    <a:off x="5115875" y="4918267"/>
                    <a:ext cx="504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7"/>
                <p:cNvGrpSpPr/>
                <p:nvPr/>
              </p:nvGrpSpPr>
              <p:grpSpPr>
                <a:xfrm>
                  <a:off x="5100352" y="4738812"/>
                  <a:ext cx="774827" cy="56522"/>
                  <a:chOff x="5065479" y="4757878"/>
                  <a:chExt cx="774827" cy="56522"/>
                </a:xfrm>
              </p:grpSpPr>
              <p:sp>
                <p:nvSpPr>
                  <p:cNvPr id="80" name="Rectangle 79"/>
                  <p:cNvSpPr/>
                  <p:nvPr/>
                </p:nvSpPr>
                <p:spPr>
                  <a:xfrm rot="21599761">
                    <a:off x="5499584" y="4757886"/>
                    <a:ext cx="340722" cy="56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p:cNvSpPr/>
                  <p:nvPr/>
                </p:nvSpPr>
                <p:spPr>
                  <a:xfrm rot="21599761">
                    <a:off x="5158858" y="4757886"/>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p:cNvSpPr/>
                  <p:nvPr/>
                </p:nvSpPr>
                <p:spPr>
                  <a:xfrm rot="21599761">
                    <a:off x="5065479" y="4757878"/>
                    <a:ext cx="1008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p:cNvGrpSpPr/>
                <p:nvPr/>
              </p:nvGrpSpPr>
              <p:grpSpPr>
                <a:xfrm>
                  <a:off x="5047350" y="4595858"/>
                  <a:ext cx="832654" cy="56522"/>
                  <a:chOff x="5007654" y="4605479"/>
                  <a:chExt cx="832654" cy="56522"/>
                </a:xfrm>
              </p:grpSpPr>
              <p:sp>
                <p:nvSpPr>
                  <p:cNvPr id="83" name="Rectangle 82"/>
                  <p:cNvSpPr/>
                  <p:nvPr/>
                </p:nvSpPr>
                <p:spPr>
                  <a:xfrm rot="21599761">
                    <a:off x="5499586" y="4605486"/>
                    <a:ext cx="340722" cy="56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p:cNvSpPr/>
                  <p:nvPr/>
                </p:nvSpPr>
                <p:spPr>
                  <a:xfrm rot="21599761">
                    <a:off x="5158860" y="4605486"/>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p:cNvSpPr/>
                  <p:nvPr/>
                </p:nvSpPr>
                <p:spPr>
                  <a:xfrm rot="21599761">
                    <a:off x="5007654" y="4605479"/>
                    <a:ext cx="1512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4977666" y="4461821"/>
                  <a:ext cx="883050" cy="56965"/>
                  <a:chOff x="4957256" y="4471897"/>
                  <a:chExt cx="883050" cy="56965"/>
                </a:xfrm>
              </p:grpSpPr>
              <p:sp>
                <p:nvSpPr>
                  <p:cNvPr id="86" name="Rectangle 85"/>
                  <p:cNvSpPr/>
                  <p:nvPr/>
                </p:nvSpPr>
                <p:spPr>
                  <a:xfrm rot="21599761">
                    <a:off x="5499584" y="4472364"/>
                    <a:ext cx="340722" cy="56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p:cNvSpPr/>
                  <p:nvPr/>
                </p:nvSpPr>
                <p:spPr>
                  <a:xfrm rot="21599761">
                    <a:off x="5158858" y="4472364"/>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p:cNvSpPr/>
                  <p:nvPr/>
                </p:nvSpPr>
                <p:spPr>
                  <a:xfrm rot="21599761">
                    <a:off x="4957256" y="4471897"/>
                    <a:ext cx="2016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0" name="Rectangle 129"/>
                <p:cNvSpPr/>
                <p:nvPr/>
              </p:nvSpPr>
              <p:spPr>
                <a:xfrm rot="21599761">
                  <a:off x="4927928" y="4316498"/>
                  <a:ext cx="2520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p:cNvGrpSpPr/>
                <p:nvPr/>
              </p:nvGrpSpPr>
              <p:grpSpPr>
                <a:xfrm>
                  <a:off x="4889959" y="4147276"/>
                  <a:ext cx="966077" cy="59428"/>
                  <a:chOff x="4881654" y="4174072"/>
                  <a:chExt cx="966077" cy="59428"/>
                </a:xfrm>
              </p:grpSpPr>
              <p:sp>
                <p:nvSpPr>
                  <p:cNvPr id="92" name="Rectangle 91"/>
                  <p:cNvSpPr/>
                  <p:nvPr/>
                </p:nvSpPr>
                <p:spPr>
                  <a:xfrm rot="21599761">
                    <a:off x="5507009" y="4177002"/>
                    <a:ext cx="340722" cy="56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p:cNvSpPr/>
                  <p:nvPr/>
                </p:nvSpPr>
                <p:spPr>
                  <a:xfrm rot="21599761">
                    <a:off x="5166283" y="4177002"/>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p:cNvSpPr/>
                  <p:nvPr/>
                </p:nvSpPr>
                <p:spPr>
                  <a:xfrm rot="21599761">
                    <a:off x="4881654" y="4174072"/>
                    <a:ext cx="302400"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4838323" y="4006771"/>
                  <a:ext cx="1014749" cy="56965"/>
                  <a:chOff x="4825557" y="4024135"/>
                  <a:chExt cx="1014749" cy="56965"/>
                </a:xfrm>
              </p:grpSpPr>
              <p:sp>
                <p:nvSpPr>
                  <p:cNvPr id="96" name="Rectangle 95"/>
                  <p:cNvSpPr/>
                  <p:nvPr/>
                </p:nvSpPr>
                <p:spPr>
                  <a:xfrm rot="21599761">
                    <a:off x="5499584" y="4024602"/>
                    <a:ext cx="340722" cy="56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p:cNvSpPr/>
                  <p:nvPr/>
                </p:nvSpPr>
                <p:spPr>
                  <a:xfrm rot="21599761">
                    <a:off x="5158858" y="4024602"/>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p:cNvSpPr/>
                  <p:nvPr/>
                </p:nvSpPr>
                <p:spPr>
                  <a:xfrm rot="21599761">
                    <a:off x="4825557" y="4024135"/>
                    <a:ext cx="340722" cy="565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7" name="Group 136"/>
                <p:cNvGrpSpPr/>
                <p:nvPr/>
              </p:nvGrpSpPr>
              <p:grpSpPr>
                <a:xfrm>
                  <a:off x="5189117" y="5043639"/>
                  <a:ext cx="681448" cy="56498"/>
                  <a:chOff x="5166279" y="4916680"/>
                  <a:chExt cx="681448" cy="56498"/>
                </a:xfrm>
              </p:grpSpPr>
              <p:sp>
                <p:nvSpPr>
                  <p:cNvPr id="138" name="Rectangle 137"/>
                  <p:cNvSpPr/>
                  <p:nvPr/>
                </p:nvSpPr>
                <p:spPr>
                  <a:xfrm rot="21599761">
                    <a:off x="5507005" y="4916680"/>
                    <a:ext cx="340722" cy="56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p:cNvSpPr/>
                  <p:nvPr/>
                </p:nvSpPr>
                <p:spPr>
                  <a:xfrm rot="21599761">
                    <a:off x="5166279" y="4916680"/>
                    <a:ext cx="340722" cy="564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p:cNvSpPr/>
                <p:nvPr/>
              </p:nvSpPr>
              <p:spPr>
                <a:xfrm rot="21599761">
                  <a:off x="5846762" y="3999592"/>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p:cNvSpPr/>
                <p:nvPr/>
              </p:nvSpPr>
              <p:spPr>
                <a:xfrm rot="21599761">
                  <a:off x="5853775" y="4145598"/>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p:cNvSpPr/>
                <p:nvPr/>
              </p:nvSpPr>
              <p:spPr>
                <a:xfrm rot="21599761">
                  <a:off x="5856040" y="4313897"/>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p:cNvSpPr/>
                <p:nvPr/>
              </p:nvSpPr>
              <p:spPr>
                <a:xfrm rot="21599761">
                  <a:off x="5856040" y="4456792"/>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rot="21599761">
                  <a:off x="5880008" y="4586325"/>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rot="21599761">
                  <a:off x="5880008" y="4732876"/>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rot="21599761">
                  <a:off x="5870567" y="4890748"/>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p:cNvSpPr/>
                <p:nvPr/>
              </p:nvSpPr>
              <p:spPr>
                <a:xfrm rot="21599761">
                  <a:off x="5870569" y="5039668"/>
                  <a:ext cx="340722" cy="564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TextBox 148"/>
                <p:cNvSpPr txBox="1"/>
                <p:nvPr/>
              </p:nvSpPr>
              <p:spPr>
                <a:xfrm>
                  <a:off x="5923965" y="3769652"/>
                  <a:ext cx="452115" cy="206260"/>
                </a:xfrm>
                <a:prstGeom prst="rect">
                  <a:avLst/>
                </a:prstGeom>
                <a:noFill/>
              </p:spPr>
              <p:txBody>
                <a:bodyPr wrap="square" rtlCol="0">
                  <a:spAutoFit/>
                </a:bodyPr>
                <a:lstStyle/>
                <a:p>
                  <a:r>
                    <a:rPr lang="en-GB" sz="1200" b="1" dirty="0" smtClean="0">
                      <a:latin typeface="Roboto"/>
                    </a:rPr>
                    <a:t>P7</a:t>
                  </a:r>
                  <a:endParaRPr lang="en-GB" sz="1200" b="1" dirty="0">
                    <a:latin typeface="Roboto"/>
                  </a:endParaRPr>
                </a:p>
              </p:txBody>
            </p:sp>
            <p:sp>
              <p:nvSpPr>
                <p:cNvPr id="152" name="TextBox 151"/>
                <p:cNvSpPr txBox="1"/>
                <p:nvPr/>
              </p:nvSpPr>
              <p:spPr>
                <a:xfrm>
                  <a:off x="5001697" y="3297065"/>
                  <a:ext cx="707399" cy="481274"/>
                </a:xfrm>
                <a:prstGeom prst="rect">
                  <a:avLst/>
                </a:prstGeom>
                <a:noFill/>
              </p:spPr>
              <p:txBody>
                <a:bodyPr wrap="square" rtlCol="0">
                  <a:spAutoFit/>
                </a:bodyPr>
                <a:lstStyle/>
                <a:p>
                  <a:pPr algn="ctr"/>
                  <a:r>
                    <a:rPr lang="en-GB" sz="1200" b="1" dirty="0" smtClean="0">
                      <a:latin typeface="Roboto"/>
                    </a:rPr>
                    <a:t>Illumina Sequencing Primer</a:t>
                  </a:r>
                  <a:endParaRPr lang="en-GB" sz="1200" b="1" dirty="0">
                    <a:latin typeface="Roboto"/>
                  </a:endParaRPr>
                </a:p>
              </p:txBody>
            </p:sp>
            <p:sp>
              <p:nvSpPr>
                <p:cNvPr id="13" name="TextBox 12"/>
                <p:cNvSpPr txBox="1"/>
                <p:nvPr/>
              </p:nvSpPr>
              <p:spPr>
                <a:xfrm>
                  <a:off x="4837868" y="3632145"/>
                  <a:ext cx="873546" cy="343767"/>
                </a:xfrm>
                <a:prstGeom prst="rect">
                  <a:avLst/>
                </a:prstGeom>
                <a:noFill/>
              </p:spPr>
              <p:txBody>
                <a:bodyPr wrap="square" rtlCol="0">
                  <a:spAutoFit/>
                </a:bodyPr>
                <a:lstStyle/>
                <a:p>
                  <a:r>
                    <a:rPr lang="en-GB" sz="1200" b="1" dirty="0" smtClean="0">
                      <a:latin typeface="Roboto"/>
                    </a:rPr>
                    <a:t>Spacer</a:t>
                  </a:r>
                </a:p>
                <a:p>
                  <a:r>
                    <a:rPr lang="en-GB" sz="1200" b="1" dirty="0" smtClean="0">
                      <a:latin typeface="Roboto"/>
                    </a:rPr>
                    <a:t>(0-7bp)</a:t>
                  </a:r>
                  <a:endParaRPr lang="en-GB" sz="800" b="1" dirty="0">
                    <a:latin typeface="Roboto"/>
                  </a:endParaRPr>
                </a:p>
              </p:txBody>
            </p:sp>
          </p:grpSp>
          <p:sp>
            <p:nvSpPr>
              <p:cNvPr id="15" name="TextBox 14"/>
              <p:cNvSpPr txBox="1"/>
              <p:nvPr/>
            </p:nvSpPr>
            <p:spPr>
              <a:xfrm>
                <a:off x="1821906" y="1394781"/>
                <a:ext cx="1611985" cy="252095"/>
              </a:xfrm>
              <a:prstGeom prst="rect">
                <a:avLst/>
              </a:prstGeom>
              <a:noFill/>
            </p:spPr>
            <p:txBody>
              <a:bodyPr wrap="square" rtlCol="0">
                <a:spAutoFit/>
              </a:bodyPr>
              <a:lstStyle/>
              <a:p>
                <a:r>
                  <a:rPr lang="en-GB" sz="1600" b="1" dirty="0" smtClean="0">
                    <a:solidFill>
                      <a:srgbClr val="C61F16"/>
                    </a:solidFill>
                    <a:latin typeface="Roboto"/>
                  </a:rPr>
                  <a:t>Wu et al 2015</a:t>
                </a:r>
                <a:endParaRPr lang="en-GB" sz="1600" b="1" dirty="0">
                  <a:solidFill>
                    <a:srgbClr val="C61F16"/>
                  </a:solidFill>
                  <a:latin typeface="Roboto"/>
                </a:endParaRPr>
              </a:p>
            </p:txBody>
          </p:sp>
        </p:grpSp>
        <p:sp>
          <p:nvSpPr>
            <p:cNvPr id="154" name="TextBox 153"/>
            <p:cNvSpPr txBox="1"/>
            <p:nvPr/>
          </p:nvSpPr>
          <p:spPr>
            <a:xfrm>
              <a:off x="6588224" y="1484784"/>
              <a:ext cx="809937" cy="276999"/>
            </a:xfrm>
            <a:prstGeom prst="rect">
              <a:avLst/>
            </a:prstGeom>
            <a:noFill/>
          </p:spPr>
          <p:txBody>
            <a:bodyPr wrap="square" rtlCol="0">
              <a:spAutoFit/>
            </a:bodyPr>
            <a:lstStyle/>
            <a:p>
              <a:r>
                <a:rPr lang="en-GB" sz="1200" b="1" dirty="0" smtClean="0">
                  <a:latin typeface="Roboto"/>
                </a:rPr>
                <a:t>Index</a:t>
              </a:r>
              <a:endParaRPr lang="en-GB" sz="1200" b="1" dirty="0">
                <a:latin typeface="Roboto"/>
              </a:endParaRPr>
            </a:p>
          </p:txBody>
        </p:sp>
        <p:cxnSp>
          <p:nvCxnSpPr>
            <p:cNvPr id="22" name="Straight Arrow Connector 21"/>
            <p:cNvCxnSpPr/>
            <p:nvPr/>
          </p:nvCxnSpPr>
          <p:spPr>
            <a:xfrm>
              <a:off x="6300192" y="1484784"/>
              <a:ext cx="0" cy="2880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1475656" y="1484784"/>
              <a:ext cx="0" cy="2880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827584" y="836712"/>
              <a:ext cx="1267263" cy="646332"/>
            </a:xfrm>
            <a:prstGeom prst="rect">
              <a:avLst/>
            </a:prstGeom>
            <a:noFill/>
          </p:spPr>
          <p:txBody>
            <a:bodyPr wrap="square" rtlCol="0">
              <a:spAutoFit/>
            </a:bodyPr>
            <a:lstStyle/>
            <a:p>
              <a:pPr algn="ctr"/>
              <a:r>
                <a:rPr lang="en-GB" sz="1200" b="1" dirty="0" smtClean="0">
                  <a:latin typeface="Roboto"/>
                </a:rPr>
                <a:t>Illumina Sequencing Primer</a:t>
              </a:r>
              <a:endParaRPr lang="en-GB" sz="1200" b="1" dirty="0">
                <a:latin typeface="Roboto"/>
              </a:endParaRPr>
            </a:p>
          </p:txBody>
        </p:sp>
      </p:grpSp>
      <p:grpSp>
        <p:nvGrpSpPr>
          <p:cNvPr id="12" name="Group 11"/>
          <p:cNvGrpSpPr/>
          <p:nvPr/>
        </p:nvGrpSpPr>
        <p:grpSpPr>
          <a:xfrm>
            <a:off x="4056014" y="3266981"/>
            <a:ext cx="4292836" cy="1242139"/>
            <a:chOff x="4056014" y="3429000"/>
            <a:chExt cx="4292836" cy="1242139"/>
          </a:xfrm>
        </p:grpSpPr>
        <p:sp>
          <p:nvSpPr>
            <p:cNvPr id="157" name="TextBox 156"/>
            <p:cNvSpPr txBox="1"/>
            <p:nvPr/>
          </p:nvSpPr>
          <p:spPr>
            <a:xfrm>
              <a:off x="4752537" y="3429000"/>
              <a:ext cx="2339743" cy="369332"/>
            </a:xfrm>
            <a:prstGeom prst="rect">
              <a:avLst/>
            </a:prstGeom>
            <a:noFill/>
          </p:spPr>
          <p:txBody>
            <a:bodyPr wrap="square" rtlCol="0">
              <a:spAutoFit/>
            </a:bodyPr>
            <a:lstStyle/>
            <a:p>
              <a:r>
                <a:rPr lang="en-GB" dirty="0" smtClean="0">
                  <a:solidFill>
                    <a:srgbClr val="C61F16"/>
                  </a:solidFill>
                  <a:latin typeface="Roboto"/>
                </a:rPr>
                <a:t>Molecular Barcodes</a:t>
              </a:r>
              <a:endParaRPr lang="en-GB" dirty="0">
                <a:solidFill>
                  <a:srgbClr val="C61F16"/>
                </a:solidFill>
                <a:latin typeface="Roboto"/>
              </a:endParaRPr>
            </a:p>
          </p:txBody>
        </p:sp>
        <p:sp>
          <p:nvSpPr>
            <p:cNvPr id="10" name="TextBox 9"/>
            <p:cNvSpPr txBox="1"/>
            <p:nvPr/>
          </p:nvSpPr>
          <p:spPr>
            <a:xfrm>
              <a:off x="4056014" y="3717032"/>
              <a:ext cx="4292836" cy="954107"/>
            </a:xfrm>
            <a:prstGeom prst="rect">
              <a:avLst/>
            </a:prstGeom>
            <a:noFill/>
          </p:spPr>
          <p:txBody>
            <a:bodyPr wrap="square" rtlCol="0">
              <a:spAutoFit/>
            </a:bodyPr>
            <a:lstStyle/>
            <a:p>
              <a:pPr marL="285750" indent="-285750">
                <a:buFont typeface="Arial" panose="020B0604020202020204" pitchFamily="34" charset="0"/>
                <a:buChar char="•"/>
              </a:pPr>
              <a:r>
                <a:rPr lang="en-GB" sz="1400" dirty="0" err="1" smtClean="0">
                  <a:latin typeface="Roboto"/>
                </a:rPr>
                <a:t>Randomers</a:t>
              </a:r>
              <a:r>
                <a:rPr lang="en-GB" sz="1400" dirty="0" smtClean="0">
                  <a:latin typeface="Roboto"/>
                </a:rPr>
                <a:t> used to distinguish PCR duplicates from unique template molecules. </a:t>
              </a:r>
            </a:p>
            <a:p>
              <a:pPr marL="285750" indent="-285750">
                <a:buFont typeface="Arial" panose="020B0604020202020204" pitchFamily="34" charset="0"/>
                <a:buChar char="•"/>
              </a:pPr>
              <a:r>
                <a:rPr lang="en-GB" sz="1400" dirty="0" smtClean="0">
                  <a:latin typeface="Roboto"/>
                </a:rPr>
                <a:t>Can be used to identify sequencing errors or true variation. </a:t>
              </a:r>
              <a:endParaRPr lang="en-GB" sz="1400" dirty="0">
                <a:latin typeface="Roboto"/>
              </a:endParaRPr>
            </a:p>
          </p:txBody>
        </p:sp>
      </p:grpSp>
      <p:grpSp>
        <p:nvGrpSpPr>
          <p:cNvPr id="19" name="Group 18"/>
          <p:cNvGrpSpPr/>
          <p:nvPr/>
        </p:nvGrpSpPr>
        <p:grpSpPr>
          <a:xfrm>
            <a:off x="4056014" y="4571836"/>
            <a:ext cx="4891254" cy="1665476"/>
            <a:chOff x="4056014" y="4805863"/>
            <a:chExt cx="4891254" cy="1665476"/>
          </a:xfrm>
        </p:grpSpPr>
        <p:sp>
          <p:nvSpPr>
            <p:cNvPr id="90" name="TextBox 89"/>
            <p:cNvSpPr txBox="1"/>
            <p:nvPr/>
          </p:nvSpPr>
          <p:spPr>
            <a:xfrm>
              <a:off x="4788024" y="4805863"/>
              <a:ext cx="2339743" cy="369332"/>
            </a:xfrm>
            <a:prstGeom prst="rect">
              <a:avLst/>
            </a:prstGeom>
            <a:noFill/>
          </p:spPr>
          <p:txBody>
            <a:bodyPr wrap="square" rtlCol="0">
              <a:spAutoFit/>
            </a:bodyPr>
            <a:lstStyle/>
            <a:p>
              <a:r>
                <a:rPr lang="en-GB" dirty="0" smtClean="0">
                  <a:solidFill>
                    <a:srgbClr val="C61F16"/>
                  </a:solidFill>
                  <a:latin typeface="Roboto"/>
                </a:rPr>
                <a:t>Chimeras</a:t>
              </a:r>
              <a:endParaRPr lang="en-GB" dirty="0">
                <a:solidFill>
                  <a:srgbClr val="C61F16"/>
                </a:solidFill>
                <a:latin typeface="Roboto"/>
              </a:endParaRPr>
            </a:p>
          </p:txBody>
        </p:sp>
        <p:sp>
          <p:nvSpPr>
            <p:cNvPr id="93" name="TextBox 92"/>
            <p:cNvSpPr txBox="1"/>
            <p:nvPr/>
          </p:nvSpPr>
          <p:spPr>
            <a:xfrm>
              <a:off x="4056014" y="5086344"/>
              <a:ext cx="4891254"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smtClean="0">
                  <a:latin typeface="Roboto"/>
                </a:rPr>
                <a:t>Amount of template DNA and PCR cycles should be optimised to reduce formation of chimeras.</a:t>
              </a:r>
            </a:p>
            <a:p>
              <a:pPr marL="285750" indent="-285750">
                <a:buFont typeface="Arial" panose="020B0604020202020204" pitchFamily="34" charset="0"/>
                <a:buChar char="•"/>
              </a:pPr>
              <a:r>
                <a:rPr lang="en-GB" sz="1400" dirty="0" smtClean="0">
                  <a:latin typeface="Roboto"/>
                </a:rPr>
                <a:t>Too much DNA or too many cycles PCR can increase occurrence of chimeras.</a:t>
              </a:r>
            </a:p>
            <a:p>
              <a:pPr marL="285750" indent="-285750">
                <a:buFont typeface="Arial" panose="020B0604020202020204" pitchFamily="34" charset="0"/>
                <a:buChar char="•"/>
              </a:pPr>
              <a:r>
                <a:rPr lang="en-GB" sz="1400" dirty="0" smtClean="0">
                  <a:latin typeface="Roboto"/>
                </a:rPr>
                <a:t>Use of a polymerase with high </a:t>
              </a:r>
              <a:r>
                <a:rPr lang="en-GB" sz="1400" dirty="0" err="1" smtClean="0">
                  <a:latin typeface="Roboto"/>
                </a:rPr>
                <a:t>processivity</a:t>
              </a:r>
              <a:r>
                <a:rPr lang="en-GB" sz="1400" dirty="0" smtClean="0">
                  <a:latin typeface="Roboto"/>
                </a:rPr>
                <a:t> has been shown to reduce chimera formation.</a:t>
              </a:r>
              <a:endParaRPr lang="en-GB" sz="1400" dirty="0">
                <a:latin typeface="Roboto"/>
              </a:endParaRPr>
            </a:p>
          </p:txBody>
        </p:sp>
      </p:grpSp>
    </p:spTree>
    <p:extLst>
      <p:ext uri="{BB962C8B-B14F-4D97-AF65-F5344CB8AC3E}">
        <p14:creationId xmlns:p14="http://schemas.microsoft.com/office/powerpoint/2010/main" val="1351903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Reading</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36712"/>
            <a:ext cx="49530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476672"/>
            <a:ext cx="5220072" cy="1352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4053" y="1844824"/>
            <a:ext cx="3853445" cy="1740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312" y="5273320"/>
            <a:ext cx="3456383" cy="1329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1687" y="3597703"/>
            <a:ext cx="5125684" cy="1626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85" y="3596457"/>
            <a:ext cx="3392787" cy="3288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3715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975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Considerations</a:t>
            </a:r>
            <a:endParaRPr lang="en-GB" dirty="0"/>
          </a:p>
        </p:txBody>
      </p:sp>
      <p:sp>
        <p:nvSpPr>
          <p:cNvPr id="3" name="Content Placeholder 2"/>
          <p:cNvSpPr>
            <a:spLocks noGrp="1"/>
          </p:cNvSpPr>
          <p:nvPr>
            <p:ph idx="1"/>
          </p:nvPr>
        </p:nvSpPr>
        <p:spPr>
          <a:xfrm>
            <a:off x="62227" y="1519689"/>
            <a:ext cx="3240360" cy="4645615"/>
          </a:xfrm>
        </p:spPr>
        <p:txBody>
          <a:bodyPr>
            <a:normAutofit fontScale="92500" lnSpcReduction="10000"/>
          </a:bodyPr>
          <a:lstStyle/>
          <a:p>
            <a:r>
              <a:rPr lang="en-GB" sz="1400" dirty="0" smtClean="0"/>
              <a:t>Choose your regions(s)</a:t>
            </a:r>
          </a:p>
          <a:p>
            <a:pPr lvl="1"/>
            <a:r>
              <a:rPr lang="en-GB" sz="1400" dirty="0" smtClean="0"/>
              <a:t>There is no consensus on </a:t>
            </a:r>
            <a:r>
              <a:rPr lang="en-GB" sz="1400" dirty="0" smtClean="0"/>
              <a:t>which </a:t>
            </a:r>
            <a:r>
              <a:rPr lang="en-GB" sz="1400" dirty="0" smtClean="0"/>
              <a:t>subsets to use for community analysis</a:t>
            </a:r>
          </a:p>
          <a:p>
            <a:r>
              <a:rPr lang="en-GB" sz="1400" dirty="0" smtClean="0"/>
              <a:t>PCR bias</a:t>
            </a:r>
          </a:p>
          <a:p>
            <a:pPr lvl="1"/>
            <a:r>
              <a:rPr lang="en-GB" sz="1400" dirty="0" smtClean="0"/>
              <a:t>Community bias</a:t>
            </a:r>
          </a:p>
          <a:p>
            <a:pPr lvl="1"/>
            <a:r>
              <a:rPr lang="en-GB" sz="1400" dirty="0" smtClean="0"/>
              <a:t>Size… some as large as 2.5kb</a:t>
            </a:r>
          </a:p>
          <a:p>
            <a:pPr marL="457200" lvl="1" indent="0">
              <a:buNone/>
            </a:pPr>
            <a:r>
              <a:rPr lang="en-GB" sz="1400" dirty="0"/>
              <a:t>	</a:t>
            </a:r>
            <a:r>
              <a:rPr lang="en-GB" sz="1400" dirty="0" smtClean="0"/>
              <a:t>(preferential amplification of smaller products)</a:t>
            </a:r>
          </a:p>
          <a:p>
            <a:pPr lvl="1"/>
            <a:r>
              <a:rPr lang="en-GB" sz="1400" dirty="0" smtClean="0"/>
              <a:t>Cycles</a:t>
            </a:r>
          </a:p>
          <a:p>
            <a:pPr lvl="1"/>
            <a:r>
              <a:rPr lang="en-GB" sz="1400" dirty="0" smtClean="0"/>
              <a:t>Chimeras</a:t>
            </a:r>
          </a:p>
          <a:p>
            <a:pPr lvl="1"/>
            <a:r>
              <a:rPr lang="en-GB" sz="1400" dirty="0" smtClean="0"/>
              <a:t>Initial starting template</a:t>
            </a:r>
          </a:p>
          <a:p>
            <a:pPr lvl="2"/>
            <a:r>
              <a:rPr lang="en-GB" sz="1400" dirty="0" smtClean="0">
                <a:latin typeface="Roboto"/>
              </a:rPr>
              <a:t>Normalisation across all samples is important!</a:t>
            </a:r>
          </a:p>
          <a:p>
            <a:r>
              <a:rPr lang="en-GB" sz="1400" dirty="0" smtClean="0"/>
              <a:t>Cost</a:t>
            </a:r>
          </a:p>
          <a:p>
            <a:r>
              <a:rPr lang="en-GB" sz="1400" dirty="0" smtClean="0"/>
              <a:t>Replicates</a:t>
            </a:r>
          </a:p>
          <a:p>
            <a:pPr lvl="1"/>
            <a:r>
              <a:rPr lang="en-GB" sz="1400" dirty="0" smtClean="0"/>
              <a:t>Biological</a:t>
            </a:r>
          </a:p>
          <a:p>
            <a:pPr lvl="1"/>
            <a:r>
              <a:rPr lang="en-GB" sz="1400" dirty="0" smtClean="0"/>
              <a:t>Technical</a:t>
            </a:r>
          </a:p>
          <a:p>
            <a:r>
              <a:rPr lang="en-GB" sz="1400" dirty="0" smtClean="0"/>
              <a:t>If time and costs permit do a small pilot or trial using several different strategies looking at different variable regions</a:t>
            </a:r>
          </a:p>
          <a:p>
            <a:endParaRPr lang="en-GB" sz="1400" dirty="0"/>
          </a:p>
        </p:txBody>
      </p:sp>
      <p:sp>
        <p:nvSpPr>
          <p:cNvPr id="4" name="Content Placeholder 3"/>
          <p:cNvSpPr>
            <a:spLocks noGrp="1"/>
          </p:cNvSpPr>
          <p:nvPr>
            <p:ph idx="10"/>
          </p:nvPr>
        </p:nvSpPr>
        <p:spPr>
          <a:xfrm>
            <a:off x="395536" y="692696"/>
            <a:ext cx="8352928" cy="837721"/>
          </a:xfrm>
        </p:spPr>
        <p:txBody>
          <a:bodyPr/>
          <a:lstStyle/>
          <a:p>
            <a:r>
              <a:rPr lang="en-GB" dirty="0" smtClean="0"/>
              <a:t>Before embarking on an experiment there are many things to consider</a:t>
            </a:r>
            <a:endParaRPr lang="en-GB" dirty="0"/>
          </a:p>
        </p:txBody>
      </p:sp>
      <p:pic>
        <p:nvPicPr>
          <p:cNvPr id="5"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5755" t="20200" r="7865" b="20200"/>
          <a:stretch/>
        </p:blipFill>
        <p:spPr>
          <a:xfrm>
            <a:off x="3514577" y="1530417"/>
            <a:ext cx="5596885" cy="2899308"/>
          </a:xfrm>
          <a:prstGeom prst="rect">
            <a:avLst/>
          </a:prstGeom>
        </p:spPr>
      </p:pic>
      <p:sp>
        <p:nvSpPr>
          <p:cNvPr id="6" name="TextBox 5"/>
          <p:cNvSpPr txBox="1"/>
          <p:nvPr/>
        </p:nvSpPr>
        <p:spPr>
          <a:xfrm>
            <a:off x="4094078" y="4870901"/>
            <a:ext cx="5014426" cy="646331"/>
          </a:xfrm>
          <a:prstGeom prst="rect">
            <a:avLst/>
          </a:prstGeom>
          <a:noFill/>
        </p:spPr>
        <p:txBody>
          <a:bodyPr wrap="square" rtlCol="0">
            <a:spAutoFit/>
          </a:bodyPr>
          <a:lstStyle/>
          <a:p>
            <a:r>
              <a:rPr lang="en-GB" dirty="0" smtClean="0">
                <a:solidFill>
                  <a:srgbClr val="4E515A"/>
                </a:solidFill>
                <a:latin typeface="Roboto"/>
              </a:rPr>
              <a:t>Depending on the community being studied and the hypotheses posed, different target regions and multiplexing strategies can be employed.</a:t>
            </a:r>
            <a:endParaRPr lang="en-GB" dirty="0">
              <a:solidFill>
                <a:srgbClr val="4E515A"/>
              </a:solidFill>
              <a:latin typeface="Roboto"/>
            </a:endParaRPr>
          </a:p>
        </p:txBody>
      </p:sp>
    </p:spTree>
    <p:extLst>
      <p:ext uri="{BB962C8B-B14F-4D97-AF65-F5344CB8AC3E}">
        <p14:creationId xmlns:p14="http://schemas.microsoft.com/office/powerpoint/2010/main" val="195144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akerd\Desktop\16S\mock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86" y="692696"/>
            <a:ext cx="4172322" cy="53285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54248" y="469615"/>
            <a:ext cx="1962397" cy="2031325"/>
          </a:xfrm>
          <a:prstGeom prst="rect">
            <a:avLst/>
          </a:prstGeom>
          <a:noFill/>
        </p:spPr>
        <p:txBody>
          <a:bodyPr wrap="none" rtlCol="0">
            <a:spAutoFit/>
          </a:bodyPr>
          <a:lstStyle/>
          <a:p>
            <a:r>
              <a:rPr lang="en-GB" dirty="0" smtClean="0">
                <a:solidFill>
                  <a:srgbClr val="4E515A"/>
                </a:solidFill>
                <a:latin typeface="Roboto"/>
              </a:rPr>
              <a:t>7 species</a:t>
            </a:r>
          </a:p>
          <a:p>
            <a:endParaRPr lang="en-GB" dirty="0">
              <a:solidFill>
                <a:srgbClr val="4E515A"/>
              </a:solidFill>
              <a:latin typeface="Roboto"/>
            </a:endParaRPr>
          </a:p>
          <a:p>
            <a:r>
              <a:rPr lang="en-GB" dirty="0" smtClean="0">
                <a:solidFill>
                  <a:srgbClr val="4E515A"/>
                </a:solidFill>
                <a:latin typeface="Roboto"/>
              </a:rPr>
              <a:t>1  Mock pooling of cells</a:t>
            </a:r>
          </a:p>
          <a:p>
            <a:endParaRPr lang="en-GB" dirty="0" smtClean="0">
              <a:solidFill>
                <a:srgbClr val="4E515A"/>
              </a:solidFill>
              <a:latin typeface="Roboto"/>
            </a:endParaRPr>
          </a:p>
          <a:p>
            <a:r>
              <a:rPr lang="en-GB" dirty="0" smtClean="0">
                <a:solidFill>
                  <a:srgbClr val="4E515A"/>
                </a:solidFill>
                <a:latin typeface="Roboto"/>
              </a:rPr>
              <a:t>2  Mock pooling of </a:t>
            </a:r>
            <a:r>
              <a:rPr lang="en-GB" dirty="0" err="1" smtClean="0">
                <a:solidFill>
                  <a:srgbClr val="4E515A"/>
                </a:solidFill>
                <a:latin typeface="Roboto"/>
              </a:rPr>
              <a:t>gDNA</a:t>
            </a:r>
            <a:endParaRPr lang="en-GB" dirty="0" smtClean="0">
              <a:solidFill>
                <a:srgbClr val="4E515A"/>
              </a:solidFill>
              <a:latin typeface="Roboto"/>
            </a:endParaRPr>
          </a:p>
          <a:p>
            <a:endParaRPr lang="en-GB" dirty="0" smtClean="0">
              <a:solidFill>
                <a:srgbClr val="4E515A"/>
              </a:solidFill>
              <a:latin typeface="Roboto"/>
            </a:endParaRPr>
          </a:p>
          <a:p>
            <a:r>
              <a:rPr lang="en-GB" dirty="0" smtClean="0">
                <a:solidFill>
                  <a:srgbClr val="4E515A"/>
                </a:solidFill>
                <a:latin typeface="Roboto"/>
              </a:rPr>
              <a:t>3  Mock pooling of PCR</a:t>
            </a:r>
            <a:endParaRPr lang="en-GB" dirty="0">
              <a:solidFill>
                <a:srgbClr val="4E515A"/>
              </a:solidFill>
              <a:latin typeface="Roboto"/>
            </a:endParaRPr>
          </a:p>
        </p:txBody>
      </p:sp>
      <p:sp>
        <p:nvSpPr>
          <p:cNvPr id="6" name="TextBox 5"/>
          <p:cNvSpPr txBox="1"/>
          <p:nvPr/>
        </p:nvSpPr>
        <p:spPr>
          <a:xfrm>
            <a:off x="1822042" y="827420"/>
            <a:ext cx="261610" cy="369332"/>
          </a:xfrm>
          <a:prstGeom prst="rect">
            <a:avLst/>
          </a:prstGeom>
          <a:noFill/>
        </p:spPr>
        <p:txBody>
          <a:bodyPr wrap="none" rtlCol="0">
            <a:spAutoFit/>
          </a:bodyPr>
          <a:lstStyle/>
          <a:p>
            <a:r>
              <a:rPr lang="en-GB" dirty="0" smtClean="0">
                <a:solidFill>
                  <a:srgbClr val="4E515A"/>
                </a:solidFill>
                <a:latin typeface="Roboto"/>
              </a:rPr>
              <a:t>1</a:t>
            </a:r>
            <a:endParaRPr lang="en-GB" dirty="0">
              <a:solidFill>
                <a:srgbClr val="4E515A"/>
              </a:solidFill>
              <a:latin typeface="Roboto"/>
            </a:endParaRPr>
          </a:p>
        </p:txBody>
      </p:sp>
      <p:sp>
        <p:nvSpPr>
          <p:cNvPr id="8" name="TextBox 7"/>
          <p:cNvSpPr txBox="1"/>
          <p:nvPr/>
        </p:nvSpPr>
        <p:spPr>
          <a:xfrm>
            <a:off x="2843808" y="827420"/>
            <a:ext cx="261610" cy="369332"/>
          </a:xfrm>
          <a:prstGeom prst="rect">
            <a:avLst/>
          </a:prstGeom>
          <a:noFill/>
        </p:spPr>
        <p:txBody>
          <a:bodyPr wrap="none" rtlCol="0">
            <a:spAutoFit/>
          </a:bodyPr>
          <a:lstStyle/>
          <a:p>
            <a:r>
              <a:rPr lang="en-GB" dirty="0" smtClean="0">
                <a:solidFill>
                  <a:srgbClr val="4E515A"/>
                </a:solidFill>
                <a:latin typeface="Roboto"/>
              </a:rPr>
              <a:t>2</a:t>
            </a:r>
            <a:endParaRPr lang="en-GB" dirty="0">
              <a:solidFill>
                <a:srgbClr val="4E515A"/>
              </a:solidFill>
              <a:latin typeface="Roboto"/>
            </a:endParaRPr>
          </a:p>
        </p:txBody>
      </p:sp>
      <p:sp>
        <p:nvSpPr>
          <p:cNvPr id="9" name="TextBox 8"/>
          <p:cNvSpPr txBox="1"/>
          <p:nvPr/>
        </p:nvSpPr>
        <p:spPr>
          <a:xfrm>
            <a:off x="3851920" y="827420"/>
            <a:ext cx="261610" cy="369332"/>
          </a:xfrm>
          <a:prstGeom prst="rect">
            <a:avLst/>
          </a:prstGeom>
          <a:noFill/>
        </p:spPr>
        <p:txBody>
          <a:bodyPr wrap="none" rtlCol="0">
            <a:spAutoFit/>
          </a:bodyPr>
          <a:lstStyle/>
          <a:p>
            <a:r>
              <a:rPr lang="en-GB" dirty="0" smtClean="0">
                <a:solidFill>
                  <a:srgbClr val="4E515A"/>
                </a:solidFill>
                <a:latin typeface="Roboto"/>
              </a:rPr>
              <a:t>3</a:t>
            </a:r>
            <a:endParaRPr lang="en-GB" dirty="0">
              <a:solidFill>
                <a:srgbClr val="4E515A"/>
              </a:solidFill>
              <a:latin typeface="Roboto"/>
            </a:endParaRPr>
          </a:p>
        </p:txBody>
      </p:sp>
      <p:sp>
        <p:nvSpPr>
          <p:cNvPr id="7" name="TextBox 6"/>
          <p:cNvSpPr txBox="1"/>
          <p:nvPr/>
        </p:nvSpPr>
        <p:spPr>
          <a:xfrm>
            <a:off x="1934178" y="6156012"/>
            <a:ext cx="1859163" cy="369332"/>
          </a:xfrm>
          <a:prstGeom prst="rect">
            <a:avLst/>
          </a:prstGeom>
          <a:noFill/>
        </p:spPr>
        <p:txBody>
          <a:bodyPr wrap="none" rtlCol="0">
            <a:spAutoFit/>
          </a:bodyPr>
          <a:lstStyle/>
          <a:p>
            <a:r>
              <a:rPr lang="en-GB" dirty="0" smtClean="0">
                <a:solidFill>
                  <a:srgbClr val="4E515A"/>
                </a:solidFill>
              </a:rPr>
              <a:t>Brooks </a:t>
            </a:r>
            <a:r>
              <a:rPr lang="en-GB" i="1" dirty="0" smtClean="0">
                <a:solidFill>
                  <a:srgbClr val="4E515A"/>
                </a:solidFill>
              </a:rPr>
              <a:t>et al</a:t>
            </a:r>
            <a:r>
              <a:rPr lang="en-GB" dirty="0" smtClean="0">
                <a:solidFill>
                  <a:srgbClr val="4E515A"/>
                </a:solidFill>
              </a:rPr>
              <a:t> 2015 </a:t>
            </a:r>
            <a:endParaRPr lang="en-GB" dirty="0">
              <a:solidFill>
                <a:srgbClr val="4E515A"/>
              </a:solidFill>
            </a:endParaRPr>
          </a:p>
        </p:txBody>
      </p:sp>
      <p:sp>
        <p:nvSpPr>
          <p:cNvPr id="10" name="TextBox 9"/>
          <p:cNvSpPr txBox="1"/>
          <p:nvPr/>
        </p:nvSpPr>
        <p:spPr>
          <a:xfrm>
            <a:off x="5374432" y="2689969"/>
            <a:ext cx="3384376" cy="1477328"/>
          </a:xfrm>
          <a:prstGeom prst="rect">
            <a:avLst/>
          </a:prstGeom>
          <a:noFill/>
        </p:spPr>
        <p:txBody>
          <a:bodyPr wrap="square" rtlCol="0">
            <a:spAutoFit/>
          </a:bodyPr>
          <a:lstStyle/>
          <a:p>
            <a:r>
              <a:rPr lang="en-GB" dirty="0" smtClean="0">
                <a:latin typeface="Roboto"/>
              </a:rPr>
              <a:t>The </a:t>
            </a:r>
            <a:r>
              <a:rPr lang="en-GB" dirty="0">
                <a:latin typeface="Roboto"/>
              </a:rPr>
              <a:t>observed community composition can be a severe distortion of the quantities of bacteria actually present in the microbiome, hampering analysis and threatening the validity of conclusions from </a:t>
            </a:r>
            <a:r>
              <a:rPr lang="en-GB" dirty="0" err="1">
                <a:latin typeface="Roboto"/>
              </a:rPr>
              <a:t>metagenomic</a:t>
            </a:r>
            <a:r>
              <a:rPr lang="en-GB" dirty="0">
                <a:latin typeface="Roboto"/>
              </a:rPr>
              <a:t> studies. </a:t>
            </a:r>
          </a:p>
        </p:txBody>
      </p:sp>
      <p:sp>
        <p:nvSpPr>
          <p:cNvPr id="11" name="TextBox 10"/>
          <p:cNvSpPr txBox="1"/>
          <p:nvPr/>
        </p:nvSpPr>
        <p:spPr>
          <a:xfrm>
            <a:off x="653104" y="2484185"/>
            <a:ext cx="659155" cy="584775"/>
          </a:xfrm>
          <a:prstGeom prst="rect">
            <a:avLst/>
          </a:prstGeom>
          <a:noFill/>
        </p:spPr>
        <p:txBody>
          <a:bodyPr wrap="none" rtlCol="0">
            <a:spAutoFit/>
          </a:bodyPr>
          <a:lstStyle/>
          <a:p>
            <a:r>
              <a:rPr lang="en-GB" sz="3200" dirty="0" smtClean="0">
                <a:solidFill>
                  <a:srgbClr val="4E515A"/>
                </a:solidFill>
                <a:latin typeface="Roboto"/>
              </a:rPr>
              <a:t>Bias</a:t>
            </a:r>
            <a:endParaRPr lang="en-GB" sz="3200" dirty="0">
              <a:solidFill>
                <a:srgbClr val="4E515A"/>
              </a:solidFill>
              <a:latin typeface="Roboto"/>
            </a:endParaRPr>
          </a:p>
        </p:txBody>
      </p:sp>
      <p:sp>
        <p:nvSpPr>
          <p:cNvPr id="13" name="TextBox 12"/>
          <p:cNvSpPr txBox="1"/>
          <p:nvPr/>
        </p:nvSpPr>
        <p:spPr>
          <a:xfrm>
            <a:off x="653106" y="3515236"/>
            <a:ext cx="1038574" cy="584775"/>
          </a:xfrm>
          <a:prstGeom prst="rect">
            <a:avLst/>
          </a:prstGeom>
          <a:noFill/>
        </p:spPr>
        <p:txBody>
          <a:bodyPr wrap="square" rtlCol="0">
            <a:spAutoFit/>
          </a:bodyPr>
          <a:lstStyle/>
          <a:p>
            <a:r>
              <a:rPr lang="en-GB" sz="3200" dirty="0" smtClean="0">
                <a:solidFill>
                  <a:srgbClr val="4E515A"/>
                </a:solidFill>
                <a:latin typeface="Roboto"/>
              </a:rPr>
              <a:t>Bias</a:t>
            </a:r>
            <a:endParaRPr lang="en-GB" sz="3200" dirty="0">
              <a:solidFill>
                <a:srgbClr val="4E515A"/>
              </a:solidFill>
              <a:latin typeface="Roboto"/>
            </a:endParaRPr>
          </a:p>
        </p:txBody>
      </p:sp>
      <p:sp>
        <p:nvSpPr>
          <p:cNvPr id="14" name="TextBox 13"/>
          <p:cNvSpPr txBox="1"/>
          <p:nvPr/>
        </p:nvSpPr>
        <p:spPr>
          <a:xfrm>
            <a:off x="653103" y="4902950"/>
            <a:ext cx="659155" cy="584775"/>
          </a:xfrm>
          <a:prstGeom prst="rect">
            <a:avLst/>
          </a:prstGeom>
          <a:noFill/>
        </p:spPr>
        <p:txBody>
          <a:bodyPr wrap="none" rtlCol="0">
            <a:spAutoFit/>
          </a:bodyPr>
          <a:lstStyle/>
          <a:p>
            <a:r>
              <a:rPr lang="en-GB" sz="3200" dirty="0" smtClean="0">
                <a:solidFill>
                  <a:srgbClr val="4E515A"/>
                </a:solidFill>
                <a:latin typeface="Roboto"/>
              </a:rPr>
              <a:t>Bias</a:t>
            </a:r>
            <a:endParaRPr lang="en-GB" sz="3200" dirty="0">
              <a:solidFill>
                <a:srgbClr val="4E515A"/>
              </a:solidFill>
              <a:latin typeface="Roboto"/>
            </a:endParaRPr>
          </a:p>
        </p:txBody>
      </p:sp>
      <p:sp>
        <p:nvSpPr>
          <p:cNvPr id="15" name="Title 1"/>
          <p:cNvSpPr>
            <a:spLocks noGrp="1"/>
          </p:cNvSpPr>
          <p:nvPr>
            <p:ph type="title"/>
          </p:nvPr>
        </p:nvSpPr>
        <p:spPr>
          <a:xfrm>
            <a:off x="405880" y="188640"/>
            <a:ext cx="8352928" cy="1143000"/>
          </a:xfrm>
        </p:spPr>
        <p:txBody>
          <a:bodyPr/>
          <a:lstStyle/>
          <a:p>
            <a:r>
              <a:rPr lang="en-GB" dirty="0" smtClean="0"/>
              <a:t>Bias</a:t>
            </a:r>
            <a:endParaRPr lang="en-GB" dirty="0"/>
          </a:p>
        </p:txBody>
      </p:sp>
      <p:pic>
        <p:nvPicPr>
          <p:cNvPr id="16" name="Picture 2" descr="C:\Users\bakerd\Desktop\16S\mockEx.JPG"/>
          <p:cNvPicPr>
            <a:picLocks noChangeAspect="1" noChangeArrowheads="1"/>
          </p:cNvPicPr>
          <p:nvPr/>
        </p:nvPicPr>
        <p:blipFill rotWithShape="1">
          <a:blip r:embed="rId2">
            <a:extLst>
              <a:ext uri="{28A0092B-C50C-407E-A947-70E740481C1C}">
                <a14:useLocalDpi xmlns:a14="http://schemas.microsoft.com/office/drawing/2010/main" val="0"/>
              </a:ext>
            </a:extLst>
          </a:blip>
          <a:srcRect l="22280" t="12433" r="52036" b="76737"/>
          <a:stretch/>
        </p:blipFill>
        <p:spPr bwMode="auto">
          <a:xfrm>
            <a:off x="6998098" y="5126700"/>
            <a:ext cx="1071622" cy="5770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bakerd\Desktop\16S\mockEx.JPG"/>
          <p:cNvPicPr>
            <a:picLocks noChangeAspect="1" noChangeArrowheads="1"/>
          </p:cNvPicPr>
          <p:nvPr/>
        </p:nvPicPr>
        <p:blipFill rotWithShape="1">
          <a:blip r:embed="rId2">
            <a:extLst>
              <a:ext uri="{28A0092B-C50C-407E-A947-70E740481C1C}">
                <a14:useLocalDpi xmlns:a14="http://schemas.microsoft.com/office/drawing/2010/main" val="0"/>
              </a:ext>
            </a:extLst>
          </a:blip>
          <a:srcRect l="22490" t="79716" r="51977" b="8955"/>
          <a:stretch/>
        </p:blipFill>
        <p:spPr bwMode="auto">
          <a:xfrm>
            <a:off x="5436096" y="5126700"/>
            <a:ext cx="1065320" cy="60368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413083" y="4810695"/>
            <a:ext cx="644728" cy="1200329"/>
          </a:xfrm>
          <a:prstGeom prst="rect">
            <a:avLst/>
          </a:prstGeom>
          <a:noFill/>
        </p:spPr>
        <p:txBody>
          <a:bodyPr wrap="none" rtlCol="0">
            <a:spAutoFit/>
          </a:bodyPr>
          <a:lstStyle/>
          <a:p>
            <a:r>
              <a:rPr lang="en-GB" sz="7200" dirty="0" smtClean="0"/>
              <a:t>=</a:t>
            </a:r>
            <a:endParaRPr lang="en-GB" sz="7200" dirty="0"/>
          </a:p>
        </p:txBody>
      </p:sp>
      <p:cxnSp>
        <p:nvCxnSpPr>
          <p:cNvPr id="20" name="Straight Connector 19"/>
          <p:cNvCxnSpPr/>
          <p:nvPr/>
        </p:nvCxnSpPr>
        <p:spPr>
          <a:xfrm flipV="1">
            <a:off x="6561484" y="5229200"/>
            <a:ext cx="347926" cy="47455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33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DNA Extraction Kit</a:t>
            </a:r>
            <a:endParaRPr lang="en-GB" dirty="0"/>
          </a:p>
        </p:txBody>
      </p:sp>
      <p:pic>
        <p:nvPicPr>
          <p:cNvPr id="4098" name="Picture 2" descr="C:\Users\bakerd\Desktop\16S\extra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16" y="656692"/>
            <a:ext cx="7496069" cy="18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5880" y="2984920"/>
            <a:ext cx="8136904" cy="1754326"/>
          </a:xfrm>
          <a:prstGeom prst="rect">
            <a:avLst/>
          </a:prstGeom>
          <a:noFill/>
        </p:spPr>
        <p:txBody>
          <a:bodyPr wrap="square" rtlCol="0">
            <a:spAutoFit/>
          </a:bodyPr>
          <a:lstStyle/>
          <a:p>
            <a:r>
              <a:rPr lang="en-GB" b="1" dirty="0" smtClean="0">
                <a:solidFill>
                  <a:srgbClr val="4E515A"/>
                </a:solidFill>
                <a:latin typeface="Roboto"/>
              </a:rPr>
              <a:t>Conclusions</a:t>
            </a:r>
          </a:p>
          <a:p>
            <a:endParaRPr lang="en-GB" dirty="0" smtClean="0">
              <a:solidFill>
                <a:srgbClr val="4E515A"/>
              </a:solidFill>
              <a:latin typeface="Roboto"/>
            </a:endParaRPr>
          </a:p>
          <a:p>
            <a:r>
              <a:rPr lang="en-GB" dirty="0" smtClean="0">
                <a:solidFill>
                  <a:srgbClr val="4E515A"/>
                </a:solidFill>
                <a:latin typeface="Roboto"/>
              </a:rPr>
              <a:t>This </a:t>
            </a:r>
            <a:r>
              <a:rPr lang="en-GB" dirty="0">
                <a:solidFill>
                  <a:srgbClr val="4E515A"/>
                </a:solidFill>
                <a:latin typeface="Roboto"/>
              </a:rPr>
              <a:t>study demonstrates important differences in the yield and relative abundance of key bacterial families for kits used to isolate bacterial DNA from stool. This highlights the importance of ensuring that all samples to be </a:t>
            </a:r>
            <a:r>
              <a:rPr lang="en-GB" dirty="0" err="1">
                <a:solidFill>
                  <a:srgbClr val="4E515A"/>
                </a:solidFill>
                <a:latin typeface="Roboto"/>
              </a:rPr>
              <a:t>analyzed</a:t>
            </a:r>
            <a:r>
              <a:rPr lang="en-GB" dirty="0">
                <a:solidFill>
                  <a:srgbClr val="4E515A"/>
                </a:solidFill>
                <a:latin typeface="Roboto"/>
              </a:rPr>
              <a:t> together are prepared with the same DNA extraction method, and the need for caution when comparing studies that have used different methods</a:t>
            </a:r>
          </a:p>
        </p:txBody>
      </p:sp>
    </p:spTree>
    <p:extLst>
      <p:ext uri="{BB962C8B-B14F-4D97-AF65-F5344CB8AC3E}">
        <p14:creationId xmlns:p14="http://schemas.microsoft.com/office/powerpoint/2010/main" val="3419099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Choosing your platform</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77665665"/>
              </p:ext>
            </p:extLst>
          </p:nvPr>
        </p:nvGraphicFramePr>
        <p:xfrm>
          <a:off x="401525" y="908720"/>
          <a:ext cx="8280920" cy="5193732"/>
        </p:xfrm>
        <a:graphic>
          <a:graphicData uri="http://schemas.openxmlformats.org/drawingml/2006/table">
            <a:tbl>
              <a:tblPr firstRow="1" bandRow="1">
                <a:tableStyleId>{21E4AEA4-8DFA-4A89-87EB-49C32662AFE0}</a:tableStyleId>
              </a:tblPr>
              <a:tblGrid>
                <a:gridCol w="1381877">
                  <a:extLst>
                    <a:ext uri="{9D8B030D-6E8A-4147-A177-3AD203B41FA5}">
                      <a16:colId xmlns:a16="http://schemas.microsoft.com/office/drawing/2014/main" val="20000"/>
                    </a:ext>
                  </a:extLst>
                </a:gridCol>
                <a:gridCol w="1381877">
                  <a:extLst>
                    <a:ext uri="{9D8B030D-6E8A-4147-A177-3AD203B41FA5}">
                      <a16:colId xmlns:a16="http://schemas.microsoft.com/office/drawing/2014/main" val="20001"/>
                    </a:ext>
                  </a:extLst>
                </a:gridCol>
                <a:gridCol w="1381877">
                  <a:extLst>
                    <a:ext uri="{9D8B030D-6E8A-4147-A177-3AD203B41FA5}">
                      <a16:colId xmlns:a16="http://schemas.microsoft.com/office/drawing/2014/main" val="20002"/>
                    </a:ext>
                  </a:extLst>
                </a:gridCol>
                <a:gridCol w="1381877">
                  <a:extLst>
                    <a:ext uri="{9D8B030D-6E8A-4147-A177-3AD203B41FA5}">
                      <a16:colId xmlns:a16="http://schemas.microsoft.com/office/drawing/2014/main" val="20003"/>
                    </a:ext>
                  </a:extLst>
                </a:gridCol>
                <a:gridCol w="1381877">
                  <a:extLst>
                    <a:ext uri="{9D8B030D-6E8A-4147-A177-3AD203B41FA5}">
                      <a16:colId xmlns:a16="http://schemas.microsoft.com/office/drawing/2014/main" val="20004"/>
                    </a:ext>
                  </a:extLst>
                </a:gridCol>
                <a:gridCol w="1371535">
                  <a:extLst>
                    <a:ext uri="{9D8B030D-6E8A-4147-A177-3AD203B41FA5}">
                      <a16:colId xmlns:a16="http://schemas.microsoft.com/office/drawing/2014/main" val="20005"/>
                    </a:ext>
                  </a:extLst>
                </a:gridCol>
              </a:tblGrid>
              <a:tr h="526900">
                <a:tc>
                  <a:txBody>
                    <a:bodyPr/>
                    <a:lstStyle/>
                    <a:p>
                      <a:endParaRPr lang="en-GB" sz="1400" dirty="0">
                        <a:solidFill>
                          <a:srgbClr val="4E515A"/>
                        </a:solidFill>
                        <a:latin typeface="Roboto"/>
                      </a:endParaRPr>
                    </a:p>
                  </a:txBody>
                  <a:tcPr/>
                </a:tc>
                <a:tc>
                  <a:txBody>
                    <a:bodyPr/>
                    <a:lstStyle/>
                    <a:p>
                      <a:r>
                        <a:rPr lang="en-GB" sz="1400" dirty="0" smtClean="0">
                          <a:solidFill>
                            <a:schemeClr val="bg1"/>
                          </a:solidFill>
                          <a:latin typeface="Roboto"/>
                        </a:rPr>
                        <a:t>Type</a:t>
                      </a:r>
                      <a:endParaRPr lang="en-GB" sz="1400" dirty="0">
                        <a:solidFill>
                          <a:schemeClr val="bg1"/>
                        </a:solidFill>
                        <a:latin typeface="Roboto"/>
                      </a:endParaRPr>
                    </a:p>
                  </a:txBody>
                  <a:tcPr/>
                </a:tc>
                <a:tc>
                  <a:txBody>
                    <a:bodyPr/>
                    <a:lstStyle/>
                    <a:p>
                      <a:r>
                        <a:rPr lang="en-GB" sz="1400" dirty="0" smtClean="0">
                          <a:solidFill>
                            <a:schemeClr val="bg1"/>
                          </a:solidFill>
                          <a:latin typeface="Roboto"/>
                        </a:rPr>
                        <a:t>Reads per run</a:t>
                      </a:r>
                      <a:endParaRPr lang="en-GB" sz="1400" dirty="0">
                        <a:solidFill>
                          <a:schemeClr val="bg1"/>
                        </a:solidFill>
                        <a:latin typeface="Roboto"/>
                      </a:endParaRPr>
                    </a:p>
                  </a:txBody>
                  <a:tcPr/>
                </a:tc>
                <a:tc>
                  <a:txBody>
                    <a:bodyPr/>
                    <a:lstStyle/>
                    <a:p>
                      <a:r>
                        <a:rPr lang="en-GB" sz="1400" dirty="0" smtClean="0">
                          <a:solidFill>
                            <a:schemeClr val="bg1"/>
                          </a:solidFill>
                          <a:latin typeface="Roboto"/>
                        </a:rPr>
                        <a:t>Size</a:t>
                      </a:r>
                      <a:endParaRPr lang="en-GB" sz="1400" dirty="0">
                        <a:solidFill>
                          <a:schemeClr val="bg1"/>
                        </a:solidFill>
                        <a:latin typeface="Roboto"/>
                      </a:endParaRPr>
                    </a:p>
                  </a:txBody>
                  <a:tcPr/>
                </a:tc>
                <a:tc>
                  <a:txBody>
                    <a:bodyPr/>
                    <a:lstStyle/>
                    <a:p>
                      <a:r>
                        <a:rPr lang="en-GB" sz="1400" dirty="0" smtClean="0">
                          <a:solidFill>
                            <a:schemeClr val="bg1"/>
                          </a:solidFill>
                          <a:latin typeface="Roboto"/>
                        </a:rPr>
                        <a:t>Common regions</a:t>
                      </a:r>
                      <a:endParaRPr lang="en-GB" sz="1400" dirty="0">
                        <a:solidFill>
                          <a:schemeClr val="bg1"/>
                        </a:solidFill>
                        <a:latin typeface="Roboto"/>
                      </a:endParaRPr>
                    </a:p>
                  </a:txBody>
                  <a:tcPr/>
                </a:tc>
                <a:tc>
                  <a:txBody>
                    <a:bodyPr/>
                    <a:lstStyle/>
                    <a:p>
                      <a:r>
                        <a:rPr lang="en-GB" sz="1400" dirty="0" smtClean="0">
                          <a:solidFill>
                            <a:schemeClr val="bg1"/>
                          </a:solidFill>
                          <a:latin typeface="Roboto"/>
                        </a:rPr>
                        <a:t>Comments</a:t>
                      </a:r>
                      <a:endParaRPr lang="en-GB" sz="1400" dirty="0">
                        <a:solidFill>
                          <a:schemeClr val="bg1"/>
                        </a:solidFill>
                        <a:latin typeface="Roboto"/>
                      </a:endParaRPr>
                    </a:p>
                  </a:txBody>
                  <a:tcPr/>
                </a:tc>
                <a:extLst>
                  <a:ext uri="{0D108BD9-81ED-4DB2-BD59-A6C34878D82A}">
                    <a16:rowId xmlns:a16="http://schemas.microsoft.com/office/drawing/2014/main" val="10000"/>
                  </a:ext>
                </a:extLst>
              </a:tr>
              <a:tr h="978529">
                <a:tc>
                  <a:txBody>
                    <a:bodyPr/>
                    <a:lstStyle/>
                    <a:p>
                      <a:r>
                        <a:rPr lang="en-GB" sz="1400" dirty="0" smtClean="0">
                          <a:solidFill>
                            <a:srgbClr val="4E515A"/>
                          </a:solidFill>
                          <a:latin typeface="Roboto"/>
                        </a:rPr>
                        <a:t>Roche</a:t>
                      </a:r>
                      <a:r>
                        <a:rPr lang="en-GB" sz="1400" baseline="0" dirty="0" smtClean="0">
                          <a:solidFill>
                            <a:srgbClr val="4E515A"/>
                          </a:solidFill>
                          <a:latin typeface="Roboto"/>
                        </a:rPr>
                        <a:t> 454</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Standard PCR</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Up to</a:t>
                      </a:r>
                      <a:r>
                        <a:rPr lang="en-GB" sz="1400" baseline="0" dirty="0" smtClean="0">
                          <a:solidFill>
                            <a:srgbClr val="4E515A"/>
                          </a:solidFill>
                          <a:latin typeface="Roboto"/>
                        </a:rPr>
                        <a:t> 1 million</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400-700 </a:t>
                      </a:r>
                      <a:r>
                        <a:rPr lang="en-GB" sz="1400" dirty="0" err="1" smtClean="0">
                          <a:solidFill>
                            <a:srgbClr val="4E515A"/>
                          </a:solidFill>
                          <a:latin typeface="Roboto"/>
                        </a:rPr>
                        <a:t>bp</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V1-V3</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No longer supported and expensive</a:t>
                      </a:r>
                      <a:endParaRPr lang="en-GB" sz="1400" dirty="0">
                        <a:solidFill>
                          <a:srgbClr val="4E515A"/>
                        </a:solidFill>
                        <a:latin typeface="Roboto"/>
                      </a:endParaRPr>
                    </a:p>
                  </a:txBody>
                  <a:tcPr/>
                </a:tc>
                <a:extLst>
                  <a:ext uri="{0D108BD9-81ED-4DB2-BD59-A6C34878D82A}">
                    <a16:rowId xmlns:a16="http://schemas.microsoft.com/office/drawing/2014/main" val="10001"/>
                  </a:ext>
                </a:extLst>
              </a:tr>
              <a:tr h="752715">
                <a:tc>
                  <a:txBody>
                    <a:bodyPr/>
                    <a:lstStyle/>
                    <a:p>
                      <a:r>
                        <a:rPr lang="en-GB" sz="1400" dirty="0" smtClean="0">
                          <a:solidFill>
                            <a:srgbClr val="4E515A"/>
                          </a:solidFill>
                          <a:latin typeface="Roboto"/>
                        </a:rPr>
                        <a:t>Illumina</a:t>
                      </a:r>
                      <a:r>
                        <a:rPr lang="en-GB" sz="1400" baseline="0" dirty="0" smtClean="0">
                          <a:solidFill>
                            <a:srgbClr val="4E515A"/>
                          </a:solidFill>
                          <a:latin typeface="Roboto"/>
                        </a:rPr>
                        <a:t> </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Standard PCR</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25 000 000/ </a:t>
                      </a:r>
                      <a:r>
                        <a:rPr lang="en-GB" sz="1400" dirty="0" err="1" smtClean="0">
                          <a:solidFill>
                            <a:srgbClr val="4E515A"/>
                          </a:solidFill>
                          <a:latin typeface="Roboto"/>
                        </a:rPr>
                        <a:t>Miseq</a:t>
                      </a:r>
                      <a:r>
                        <a:rPr lang="en-GB" sz="1400" dirty="0" smtClean="0">
                          <a:solidFill>
                            <a:srgbClr val="4E515A"/>
                          </a:solidFill>
                          <a:latin typeface="Roboto"/>
                        </a:rPr>
                        <a:t> PE300/250</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300-500 </a:t>
                      </a:r>
                      <a:r>
                        <a:rPr lang="en-GB" sz="1400" dirty="0" err="1" smtClean="0">
                          <a:solidFill>
                            <a:srgbClr val="4E515A"/>
                          </a:solidFill>
                          <a:latin typeface="Roboto"/>
                        </a:rPr>
                        <a:t>bp</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V1-V3, V3-V4, V4, V4-5</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Tom to go into more detail</a:t>
                      </a:r>
                      <a:endParaRPr lang="en-GB" sz="1400" dirty="0">
                        <a:solidFill>
                          <a:srgbClr val="4E515A"/>
                        </a:solidFill>
                        <a:latin typeface="Roboto"/>
                      </a:endParaRPr>
                    </a:p>
                  </a:txBody>
                  <a:tcPr/>
                </a:tc>
                <a:extLst>
                  <a:ext uri="{0D108BD9-81ED-4DB2-BD59-A6C34878D82A}">
                    <a16:rowId xmlns:a16="http://schemas.microsoft.com/office/drawing/2014/main" val="10002"/>
                  </a:ext>
                </a:extLst>
              </a:tr>
              <a:tr h="978529">
                <a:tc>
                  <a:txBody>
                    <a:bodyPr/>
                    <a:lstStyle/>
                    <a:p>
                      <a:r>
                        <a:rPr lang="en-GB" sz="1400" dirty="0" smtClean="0">
                          <a:solidFill>
                            <a:srgbClr val="4E515A"/>
                          </a:solidFill>
                          <a:latin typeface="Roboto"/>
                        </a:rPr>
                        <a:t>Illumina</a:t>
                      </a:r>
                      <a:endParaRPr lang="en-GB" sz="1400" dirty="0">
                        <a:solidFill>
                          <a:srgbClr val="4E515A"/>
                        </a:solidFill>
                        <a:latin typeface="Roboto"/>
                      </a:endParaRPr>
                    </a:p>
                  </a:txBody>
                  <a:tcPr/>
                </a:tc>
                <a:tc>
                  <a:txBody>
                    <a:bodyPr/>
                    <a:lstStyle/>
                    <a:p>
                      <a:r>
                        <a:rPr lang="en-GB" sz="1400" dirty="0" err="1" smtClean="0">
                          <a:solidFill>
                            <a:srgbClr val="4E515A"/>
                          </a:solidFill>
                          <a:latin typeface="Roboto"/>
                        </a:rPr>
                        <a:t>Nextera</a:t>
                      </a:r>
                      <a:endParaRPr lang="en-GB" sz="1400" dirty="0">
                        <a:solidFill>
                          <a:srgbClr val="4E515A"/>
                        </a:solidFill>
                        <a:latin typeface="Roboto"/>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solidFill>
                            <a:srgbClr val="4E515A"/>
                          </a:solidFill>
                          <a:latin typeface="Roboto"/>
                        </a:rPr>
                        <a:t>25 000 000/ </a:t>
                      </a:r>
                      <a:r>
                        <a:rPr lang="en-GB" sz="1400" dirty="0" err="1" smtClean="0">
                          <a:solidFill>
                            <a:srgbClr val="4E515A"/>
                          </a:solidFill>
                          <a:latin typeface="Roboto"/>
                        </a:rPr>
                        <a:t>Miseq</a:t>
                      </a:r>
                      <a:r>
                        <a:rPr lang="en-GB" sz="1400" dirty="0" smtClean="0">
                          <a:solidFill>
                            <a:srgbClr val="4E515A"/>
                          </a:solidFill>
                          <a:latin typeface="Roboto"/>
                        </a:rPr>
                        <a:t> PE300/250</a:t>
                      </a:r>
                    </a:p>
                    <a:p>
                      <a:endParaRPr lang="en-GB" sz="1400" dirty="0">
                        <a:solidFill>
                          <a:srgbClr val="4E515A"/>
                        </a:solidFill>
                        <a:latin typeface="Roboto"/>
                      </a:endParaRPr>
                    </a:p>
                  </a:txBody>
                  <a:tcPr/>
                </a:tc>
                <a:tc>
                  <a:txBody>
                    <a:bodyPr/>
                    <a:lstStyle/>
                    <a:p>
                      <a:r>
                        <a:rPr lang="en-GB" sz="1400" dirty="0" smtClean="0">
                          <a:solidFill>
                            <a:srgbClr val="4E515A"/>
                          </a:solidFill>
                          <a:latin typeface="Roboto"/>
                        </a:rPr>
                        <a:t>300-500 </a:t>
                      </a:r>
                      <a:r>
                        <a:rPr lang="en-GB" sz="1400" dirty="0" err="1" smtClean="0">
                          <a:solidFill>
                            <a:srgbClr val="4E515A"/>
                          </a:solidFill>
                          <a:latin typeface="Roboto"/>
                        </a:rPr>
                        <a:t>bp</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V1-V3, V3-V4, V4, V4-5</a:t>
                      </a:r>
                      <a:endParaRPr lang="en-GB" sz="1400" dirty="0">
                        <a:solidFill>
                          <a:srgbClr val="4E515A"/>
                        </a:solidFill>
                        <a:latin typeface="Roboto"/>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solidFill>
                            <a:srgbClr val="4E515A"/>
                          </a:solidFill>
                          <a:latin typeface="Roboto"/>
                        </a:rPr>
                        <a:t>Tom to go into more detail</a:t>
                      </a:r>
                    </a:p>
                    <a:p>
                      <a:endParaRPr lang="en-GB" sz="1400" dirty="0">
                        <a:solidFill>
                          <a:srgbClr val="4E515A"/>
                        </a:solidFill>
                        <a:latin typeface="Roboto"/>
                      </a:endParaRPr>
                    </a:p>
                  </a:txBody>
                  <a:tcPr/>
                </a:tc>
                <a:extLst>
                  <a:ext uri="{0D108BD9-81ED-4DB2-BD59-A6C34878D82A}">
                    <a16:rowId xmlns:a16="http://schemas.microsoft.com/office/drawing/2014/main" val="10003"/>
                  </a:ext>
                </a:extLst>
              </a:tr>
              <a:tr h="752715">
                <a:tc>
                  <a:txBody>
                    <a:bodyPr/>
                    <a:lstStyle/>
                    <a:p>
                      <a:r>
                        <a:rPr lang="en-GB" sz="1400" dirty="0" err="1" smtClean="0">
                          <a:solidFill>
                            <a:srgbClr val="4E515A"/>
                          </a:solidFill>
                          <a:latin typeface="Roboto"/>
                        </a:rPr>
                        <a:t>PacBio</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PCR (1.5 kb)</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75</a:t>
                      </a:r>
                      <a:r>
                        <a:rPr lang="en-GB" sz="1400" baseline="0" dirty="0" smtClean="0">
                          <a:solidFill>
                            <a:srgbClr val="4E515A"/>
                          </a:solidFill>
                          <a:latin typeface="Roboto"/>
                        </a:rPr>
                        <a:t> 000/cell</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1.5 kb</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Entire region and less</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Next slides…</a:t>
                      </a:r>
                      <a:endParaRPr lang="en-GB" sz="1400" dirty="0">
                        <a:solidFill>
                          <a:srgbClr val="4E515A"/>
                        </a:solidFill>
                        <a:latin typeface="Roboto"/>
                      </a:endParaRPr>
                    </a:p>
                  </a:txBody>
                  <a:tcPr/>
                </a:tc>
                <a:extLst>
                  <a:ext uri="{0D108BD9-81ED-4DB2-BD59-A6C34878D82A}">
                    <a16:rowId xmlns:a16="http://schemas.microsoft.com/office/drawing/2014/main" val="10004"/>
                  </a:ext>
                </a:extLst>
              </a:tr>
              <a:tr h="1204344">
                <a:tc>
                  <a:txBody>
                    <a:bodyPr/>
                    <a:lstStyle/>
                    <a:p>
                      <a:r>
                        <a:rPr lang="en-GB" sz="1400" dirty="0" smtClean="0">
                          <a:solidFill>
                            <a:srgbClr val="4E515A"/>
                          </a:solidFill>
                          <a:latin typeface="Roboto"/>
                        </a:rPr>
                        <a:t>Minion</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Barcoded (12) PCR</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50 000</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1.5 kb</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Entire region</a:t>
                      </a:r>
                      <a:endParaRPr lang="en-GB" sz="1400" dirty="0">
                        <a:solidFill>
                          <a:srgbClr val="4E515A"/>
                        </a:solidFill>
                        <a:latin typeface="Roboto"/>
                      </a:endParaRPr>
                    </a:p>
                  </a:txBody>
                  <a:tcPr/>
                </a:tc>
                <a:tc>
                  <a:txBody>
                    <a:bodyPr/>
                    <a:lstStyle/>
                    <a:p>
                      <a:r>
                        <a:rPr lang="en-GB" sz="1400" dirty="0" smtClean="0">
                          <a:solidFill>
                            <a:srgbClr val="4E515A"/>
                          </a:solidFill>
                          <a:latin typeface="Roboto"/>
                        </a:rPr>
                        <a:t>Not reproducible good for quick assessment</a:t>
                      </a:r>
                      <a:endParaRPr lang="en-GB" sz="1400" dirty="0">
                        <a:solidFill>
                          <a:srgbClr val="4E515A"/>
                        </a:solidFill>
                        <a:latin typeface="Roboto"/>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34998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PacBio</a:t>
            </a:r>
            <a:endParaRPr lang="en-GB" dirty="0"/>
          </a:p>
        </p:txBody>
      </p:sp>
      <p:sp>
        <p:nvSpPr>
          <p:cNvPr id="3" name="Content Placeholder 2"/>
          <p:cNvSpPr>
            <a:spLocks noGrp="1"/>
          </p:cNvSpPr>
          <p:nvPr>
            <p:ph idx="1"/>
          </p:nvPr>
        </p:nvSpPr>
        <p:spPr>
          <a:xfrm>
            <a:off x="395536" y="908720"/>
            <a:ext cx="5122912" cy="5328592"/>
          </a:xfrm>
        </p:spPr>
        <p:txBody>
          <a:bodyPr>
            <a:normAutofit/>
          </a:bodyPr>
          <a:lstStyle/>
          <a:p>
            <a:endParaRPr lang="en-GB" dirty="0" smtClean="0"/>
          </a:p>
          <a:p>
            <a:r>
              <a:rPr lang="en-GB" dirty="0" smtClean="0"/>
              <a:t>Single Molecule Real Time Sequencing</a:t>
            </a:r>
          </a:p>
          <a:p>
            <a:r>
              <a:rPr lang="en-GB" dirty="0" smtClean="0"/>
              <a:t>Average amplicon polymerase reads around 15kb and increasing</a:t>
            </a:r>
          </a:p>
          <a:p>
            <a:r>
              <a:rPr lang="en-GB" dirty="0" smtClean="0"/>
              <a:t>15% raw error rate</a:t>
            </a:r>
          </a:p>
          <a:p>
            <a:pPr marL="0" indent="0">
              <a:buNone/>
            </a:pPr>
            <a:endParaRPr lang="en-GB" dirty="0"/>
          </a:p>
        </p:txBody>
      </p:sp>
      <p:pic>
        <p:nvPicPr>
          <p:cNvPr id="1026" name="Picture 2" descr="C:\Users\bakerd\Desktop\16S\smrtbell.JPG"/>
          <p:cNvPicPr>
            <a:picLocks noChangeAspect="1" noChangeArrowheads="1"/>
          </p:cNvPicPr>
          <p:nvPr/>
        </p:nvPicPr>
        <p:blipFill rotWithShape="1">
          <a:blip r:embed="rId2">
            <a:extLst>
              <a:ext uri="{28A0092B-C50C-407E-A947-70E740481C1C}">
                <a14:useLocalDpi xmlns:a14="http://schemas.microsoft.com/office/drawing/2010/main" val="0"/>
              </a:ext>
            </a:extLst>
          </a:blip>
          <a:srcRect t="20773" b="9879"/>
          <a:stretch/>
        </p:blipFill>
        <p:spPr bwMode="auto">
          <a:xfrm>
            <a:off x="1018364" y="4581128"/>
            <a:ext cx="6746649"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akerd\Desktop\16S\zm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628" y="362960"/>
            <a:ext cx="3240360" cy="3034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akerd\Desktop\16S\PBerror.JPG"/>
          <p:cNvPicPr>
            <a:picLocks noChangeAspect="1" noChangeArrowheads="1"/>
          </p:cNvPicPr>
          <p:nvPr/>
        </p:nvPicPr>
        <p:blipFill rotWithShape="1">
          <a:blip r:embed="rId4">
            <a:extLst>
              <a:ext uri="{28A0092B-C50C-407E-A947-70E740481C1C}">
                <a14:useLocalDpi xmlns:a14="http://schemas.microsoft.com/office/drawing/2010/main" val="0"/>
              </a:ext>
            </a:extLst>
          </a:blip>
          <a:srcRect l="29329" t="8985"/>
          <a:stretch/>
        </p:blipFill>
        <p:spPr bwMode="auto">
          <a:xfrm>
            <a:off x="107504" y="2672916"/>
            <a:ext cx="5040560"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70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Circular </a:t>
            </a:r>
            <a:r>
              <a:rPr lang="en-GB" dirty="0"/>
              <a:t>Consensus Sequence (CCS) Reads </a:t>
            </a:r>
          </a:p>
        </p:txBody>
      </p:sp>
      <p:sp>
        <p:nvSpPr>
          <p:cNvPr id="3" name="Content Placeholder 2"/>
          <p:cNvSpPr>
            <a:spLocks noGrp="1"/>
          </p:cNvSpPr>
          <p:nvPr>
            <p:ph idx="1"/>
          </p:nvPr>
        </p:nvSpPr>
        <p:spPr/>
        <p:txBody>
          <a:bodyPr/>
          <a:lstStyle/>
          <a:p>
            <a:endParaRPr lang="en-GB" dirty="0"/>
          </a:p>
          <a:p>
            <a:endParaRPr lang="en-GB" dirty="0"/>
          </a:p>
        </p:txBody>
      </p:sp>
      <p:pic>
        <p:nvPicPr>
          <p:cNvPr id="4" name="Picture 2" descr="C:\Users\bakerd\Desktop\16S\CCS.JPG"/>
          <p:cNvPicPr>
            <a:picLocks noChangeAspect="1" noChangeArrowheads="1"/>
          </p:cNvPicPr>
          <p:nvPr/>
        </p:nvPicPr>
        <p:blipFill rotWithShape="1">
          <a:blip r:embed="rId2">
            <a:extLst>
              <a:ext uri="{28A0092B-C50C-407E-A947-70E740481C1C}">
                <a14:useLocalDpi xmlns:a14="http://schemas.microsoft.com/office/drawing/2010/main" val="0"/>
              </a:ext>
            </a:extLst>
          </a:blip>
          <a:srcRect b="6484"/>
          <a:stretch/>
        </p:blipFill>
        <p:spPr bwMode="auto">
          <a:xfrm>
            <a:off x="4163616" y="1206044"/>
            <a:ext cx="4918217" cy="20376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2510482474"/>
              </p:ext>
            </p:extLst>
          </p:nvPr>
        </p:nvGraphicFramePr>
        <p:xfrm>
          <a:off x="251520" y="1460376"/>
          <a:ext cx="3768080" cy="1752600"/>
        </p:xfrm>
        <a:graphic>
          <a:graphicData uri="http://schemas.openxmlformats.org/drawingml/2006/table">
            <a:tbl>
              <a:tblPr firstRow="1" bandRow="1">
                <a:tableStyleId>{21E4AEA4-8DFA-4A89-87EB-49C32662AFE0}</a:tableStyleId>
              </a:tblPr>
              <a:tblGrid>
                <a:gridCol w="18958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bg1"/>
                          </a:solidFill>
                          <a:latin typeface="Roboto"/>
                        </a:rPr>
                        <a:t>CCS Accuracy</a:t>
                      </a:r>
                    </a:p>
                    <a:p>
                      <a:endParaRPr lang="en-GB" dirty="0">
                        <a:solidFill>
                          <a:schemeClr val="bg1"/>
                        </a:solidFill>
                        <a:latin typeface="Roboto"/>
                      </a:endParaRPr>
                    </a:p>
                  </a:txBody>
                  <a:tcPr/>
                </a:tc>
                <a:tc>
                  <a:txBody>
                    <a:bodyPr/>
                    <a:lstStyle/>
                    <a:p>
                      <a:pPr algn="ctr"/>
                      <a:r>
                        <a:rPr lang="en-GB" dirty="0" smtClean="0">
                          <a:solidFill>
                            <a:schemeClr val="bg1"/>
                          </a:solidFill>
                          <a:latin typeface="Roboto"/>
                        </a:rPr>
                        <a:t>Full Length 16S reads per cell</a:t>
                      </a:r>
                      <a:endParaRPr lang="en-GB" dirty="0">
                        <a:solidFill>
                          <a:schemeClr val="bg1"/>
                        </a:solidFill>
                        <a:latin typeface="Roboto"/>
                      </a:endParaRPr>
                    </a:p>
                  </a:txBody>
                  <a:tcPr/>
                </a:tc>
                <a:extLst>
                  <a:ext uri="{0D108BD9-81ED-4DB2-BD59-A6C34878D82A}">
                    <a16:rowId xmlns:a16="http://schemas.microsoft.com/office/drawing/2014/main" val="10000"/>
                  </a:ext>
                </a:extLst>
              </a:tr>
              <a:tr h="370840">
                <a:tc>
                  <a:txBody>
                    <a:bodyPr/>
                    <a:lstStyle/>
                    <a:p>
                      <a:pPr algn="ctr"/>
                      <a:r>
                        <a:rPr lang="en-GB" dirty="0" smtClean="0">
                          <a:solidFill>
                            <a:srgbClr val="4E515A"/>
                          </a:solidFill>
                          <a:latin typeface="Roboto"/>
                        </a:rPr>
                        <a:t>90.0 %</a:t>
                      </a:r>
                      <a:endParaRPr lang="en-GB" dirty="0">
                        <a:solidFill>
                          <a:srgbClr val="4E515A"/>
                        </a:solidFill>
                        <a:latin typeface="Roboto"/>
                      </a:endParaRPr>
                    </a:p>
                  </a:txBody>
                  <a:tcPr/>
                </a:tc>
                <a:tc>
                  <a:txBody>
                    <a:bodyPr/>
                    <a:lstStyle/>
                    <a:p>
                      <a:pPr algn="ctr"/>
                      <a:r>
                        <a:rPr lang="en-GB" dirty="0" smtClean="0">
                          <a:solidFill>
                            <a:srgbClr val="4E515A"/>
                          </a:solidFill>
                          <a:latin typeface="Roboto"/>
                        </a:rPr>
                        <a:t>50 000</a:t>
                      </a:r>
                      <a:endParaRPr lang="en-GB" dirty="0">
                        <a:solidFill>
                          <a:srgbClr val="4E515A"/>
                        </a:solidFill>
                        <a:latin typeface="Roboto"/>
                      </a:endParaRPr>
                    </a:p>
                  </a:txBody>
                  <a:tcPr/>
                </a:tc>
                <a:extLst>
                  <a:ext uri="{0D108BD9-81ED-4DB2-BD59-A6C34878D82A}">
                    <a16:rowId xmlns:a16="http://schemas.microsoft.com/office/drawing/2014/main" val="10001"/>
                  </a:ext>
                </a:extLst>
              </a:tr>
              <a:tr h="370840">
                <a:tc>
                  <a:txBody>
                    <a:bodyPr/>
                    <a:lstStyle/>
                    <a:p>
                      <a:pPr algn="ctr"/>
                      <a:r>
                        <a:rPr lang="en-GB" dirty="0" smtClean="0">
                          <a:solidFill>
                            <a:srgbClr val="4E515A"/>
                          </a:solidFill>
                          <a:latin typeface="Roboto"/>
                        </a:rPr>
                        <a:t>99.0 %</a:t>
                      </a:r>
                      <a:endParaRPr lang="en-GB" dirty="0">
                        <a:solidFill>
                          <a:srgbClr val="4E515A"/>
                        </a:solidFill>
                        <a:latin typeface="Roboto"/>
                      </a:endParaRPr>
                    </a:p>
                  </a:txBody>
                  <a:tcPr/>
                </a:tc>
                <a:tc>
                  <a:txBody>
                    <a:bodyPr/>
                    <a:lstStyle/>
                    <a:p>
                      <a:pPr algn="ctr"/>
                      <a:r>
                        <a:rPr lang="en-GB" dirty="0" smtClean="0">
                          <a:solidFill>
                            <a:srgbClr val="4E515A"/>
                          </a:solidFill>
                          <a:latin typeface="Roboto"/>
                        </a:rPr>
                        <a:t>25 000</a:t>
                      </a:r>
                      <a:endParaRPr lang="en-GB" dirty="0">
                        <a:solidFill>
                          <a:srgbClr val="4E515A"/>
                        </a:solidFill>
                        <a:latin typeface="Roboto"/>
                      </a:endParaRPr>
                    </a:p>
                  </a:txBody>
                  <a:tcPr/>
                </a:tc>
                <a:extLst>
                  <a:ext uri="{0D108BD9-81ED-4DB2-BD59-A6C34878D82A}">
                    <a16:rowId xmlns:a16="http://schemas.microsoft.com/office/drawing/2014/main" val="10002"/>
                  </a:ext>
                </a:extLst>
              </a:tr>
              <a:tr h="370840">
                <a:tc>
                  <a:txBody>
                    <a:bodyPr/>
                    <a:lstStyle/>
                    <a:p>
                      <a:pPr algn="ctr"/>
                      <a:r>
                        <a:rPr lang="en-GB" dirty="0" smtClean="0">
                          <a:solidFill>
                            <a:srgbClr val="4E515A"/>
                          </a:solidFill>
                          <a:latin typeface="Roboto"/>
                        </a:rPr>
                        <a:t>99.9%</a:t>
                      </a:r>
                      <a:endParaRPr lang="en-GB" dirty="0">
                        <a:solidFill>
                          <a:srgbClr val="4E515A"/>
                        </a:solidFill>
                        <a:latin typeface="Roboto"/>
                      </a:endParaRPr>
                    </a:p>
                  </a:txBody>
                  <a:tcPr/>
                </a:tc>
                <a:tc>
                  <a:txBody>
                    <a:bodyPr/>
                    <a:lstStyle/>
                    <a:p>
                      <a:pPr algn="ctr"/>
                      <a:r>
                        <a:rPr lang="en-GB" dirty="0" smtClean="0">
                          <a:solidFill>
                            <a:srgbClr val="4E515A"/>
                          </a:solidFill>
                          <a:latin typeface="Roboto"/>
                        </a:rPr>
                        <a:t>10 000</a:t>
                      </a:r>
                      <a:endParaRPr lang="en-GB" dirty="0">
                        <a:solidFill>
                          <a:srgbClr val="4E515A"/>
                        </a:solidFill>
                        <a:latin typeface="Roboto"/>
                      </a:endParaRPr>
                    </a:p>
                  </a:txBody>
                  <a:tcPr/>
                </a:tc>
                <a:extLst>
                  <a:ext uri="{0D108BD9-81ED-4DB2-BD59-A6C34878D82A}">
                    <a16:rowId xmlns:a16="http://schemas.microsoft.com/office/drawing/2014/main" val="10003"/>
                  </a:ext>
                </a:extLst>
              </a:tr>
            </a:tbl>
          </a:graphicData>
        </a:graphic>
      </p:graphicFrame>
      <p:pic>
        <p:nvPicPr>
          <p:cNvPr id="1026" name="Picture 2" descr="C:\Users\bakerd\Desktop\16S\Example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614466"/>
            <a:ext cx="7011552" cy="16149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5502" y="5651956"/>
            <a:ext cx="4246675" cy="369332"/>
          </a:xfrm>
          <a:prstGeom prst="rect">
            <a:avLst/>
          </a:prstGeom>
          <a:noFill/>
        </p:spPr>
        <p:txBody>
          <a:bodyPr wrap="none" rtlCol="0">
            <a:spAutoFit/>
          </a:bodyPr>
          <a:lstStyle/>
          <a:p>
            <a:r>
              <a:rPr lang="en-GB" dirty="0" smtClean="0">
                <a:solidFill>
                  <a:srgbClr val="4E515A"/>
                </a:solidFill>
                <a:latin typeface="Roboto"/>
              </a:rPr>
              <a:t>92 000 reads 2.5 </a:t>
            </a:r>
            <a:r>
              <a:rPr lang="en-GB" dirty="0" err="1" smtClean="0">
                <a:solidFill>
                  <a:srgbClr val="4E515A"/>
                </a:solidFill>
                <a:latin typeface="Roboto"/>
              </a:rPr>
              <a:t>Gbp</a:t>
            </a:r>
            <a:r>
              <a:rPr lang="en-GB" dirty="0" smtClean="0">
                <a:solidFill>
                  <a:srgbClr val="4E515A"/>
                </a:solidFill>
                <a:latin typeface="Roboto"/>
              </a:rPr>
              <a:t> raw data average read length of 27.4kb</a:t>
            </a:r>
            <a:endParaRPr lang="en-GB" dirty="0">
              <a:solidFill>
                <a:srgbClr val="4E515A"/>
              </a:solidFill>
              <a:latin typeface="Roboto"/>
            </a:endParaRPr>
          </a:p>
        </p:txBody>
      </p:sp>
      <p:sp>
        <p:nvSpPr>
          <p:cNvPr id="8" name="TextBox 7"/>
          <p:cNvSpPr txBox="1"/>
          <p:nvPr/>
        </p:nvSpPr>
        <p:spPr>
          <a:xfrm>
            <a:off x="420429" y="1021378"/>
            <a:ext cx="3310522" cy="369332"/>
          </a:xfrm>
          <a:prstGeom prst="rect">
            <a:avLst/>
          </a:prstGeom>
          <a:noFill/>
        </p:spPr>
        <p:txBody>
          <a:bodyPr wrap="none" rtlCol="0">
            <a:spAutoFit/>
          </a:bodyPr>
          <a:lstStyle/>
          <a:p>
            <a:r>
              <a:rPr lang="en-GB" dirty="0" smtClean="0">
                <a:solidFill>
                  <a:srgbClr val="4E515A"/>
                </a:solidFill>
                <a:latin typeface="Roboto"/>
              </a:rPr>
              <a:t>Based on 33% loading of 150 000 well/ZMW’s</a:t>
            </a:r>
            <a:endParaRPr lang="en-GB" dirty="0">
              <a:solidFill>
                <a:srgbClr val="4E515A"/>
              </a:solidFill>
              <a:latin typeface="Roboto"/>
            </a:endParaRPr>
          </a:p>
        </p:txBody>
      </p:sp>
    </p:spTree>
    <p:extLst>
      <p:ext uri="{BB962C8B-B14F-4D97-AF65-F5344CB8AC3E}">
        <p14:creationId xmlns:p14="http://schemas.microsoft.com/office/powerpoint/2010/main" val="352096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PacBio</a:t>
            </a:r>
            <a:endParaRPr lang="en-GB" dirty="0"/>
          </a:p>
        </p:txBody>
      </p:sp>
      <p:sp>
        <p:nvSpPr>
          <p:cNvPr id="3" name="Content Placeholder 2"/>
          <p:cNvSpPr>
            <a:spLocks noGrp="1"/>
          </p:cNvSpPr>
          <p:nvPr>
            <p:ph idx="1"/>
          </p:nvPr>
        </p:nvSpPr>
        <p:spPr>
          <a:xfrm>
            <a:off x="395536" y="908720"/>
            <a:ext cx="8352928" cy="3528392"/>
          </a:xfrm>
        </p:spPr>
        <p:txBody>
          <a:bodyPr>
            <a:normAutofit fontScale="85000" lnSpcReduction="20000"/>
          </a:bodyPr>
          <a:lstStyle/>
          <a:p>
            <a:endParaRPr lang="en-GB" dirty="0" smtClean="0"/>
          </a:p>
          <a:p>
            <a:r>
              <a:rPr lang="en-GB" sz="1900" dirty="0" smtClean="0"/>
              <a:t>384 barcodes with symmetric barcodes and a potential 73 536 using asymmetric barcodes (16 </a:t>
            </a:r>
            <a:r>
              <a:rPr lang="en-GB" sz="1900" dirty="0" err="1" smtClean="0"/>
              <a:t>bp</a:t>
            </a:r>
            <a:r>
              <a:rPr lang="en-GB" sz="1900" dirty="0" smtClean="0"/>
              <a:t>)</a:t>
            </a:r>
          </a:p>
          <a:p>
            <a:r>
              <a:rPr lang="en-GB" sz="1900" dirty="0" smtClean="0"/>
              <a:t>Although </a:t>
            </a:r>
            <a:r>
              <a:rPr lang="en-GB" sz="1900" dirty="0"/>
              <a:t>cost per base higher than Illumina, supplementing databases with full-length 16S sequences continues to be important especially in generating niche specific databases</a:t>
            </a:r>
          </a:p>
          <a:p>
            <a:r>
              <a:rPr lang="en-GB" sz="1900" dirty="0"/>
              <a:t>Significant increases in several orders of taxa from FL </a:t>
            </a:r>
            <a:r>
              <a:rPr lang="en-GB" sz="1900" dirty="0" err="1"/>
              <a:t>PacBio</a:t>
            </a:r>
            <a:r>
              <a:rPr lang="en-GB" sz="1900" dirty="0"/>
              <a:t> data compared to short read Illumina data</a:t>
            </a:r>
          </a:p>
          <a:p>
            <a:pPr lvl="1"/>
            <a:r>
              <a:rPr lang="en-GB" sz="1900" dirty="0"/>
              <a:t>Better taxonomic resolution</a:t>
            </a:r>
          </a:p>
          <a:p>
            <a:pPr lvl="1"/>
            <a:r>
              <a:rPr lang="en-GB" sz="1900" dirty="0"/>
              <a:t>Less ambiguous classification</a:t>
            </a:r>
          </a:p>
          <a:p>
            <a:r>
              <a:rPr lang="en-GB" sz="1900" dirty="0"/>
              <a:t>New Sequel platform increasing reads from one cell by 7X</a:t>
            </a:r>
          </a:p>
          <a:p>
            <a:pPr lvl="1"/>
            <a:r>
              <a:rPr lang="en-GB" sz="1900" dirty="0"/>
              <a:t>New Sequel cells scalable… </a:t>
            </a:r>
            <a:endParaRPr lang="en-GB" sz="1900" dirty="0" smtClean="0"/>
          </a:p>
          <a:p>
            <a:pPr lvl="2"/>
            <a:r>
              <a:rPr lang="en-GB" sz="1900" dirty="0" smtClean="0">
                <a:latin typeface="Roboto"/>
              </a:rPr>
              <a:t>Currently 1 million ZMW’s</a:t>
            </a:r>
          </a:p>
          <a:p>
            <a:pPr lvl="2"/>
            <a:r>
              <a:rPr lang="en-GB" sz="1900" dirty="0" smtClean="0">
                <a:latin typeface="Roboto"/>
              </a:rPr>
              <a:t>Going up </a:t>
            </a:r>
            <a:r>
              <a:rPr lang="en-GB" sz="1900" dirty="0">
                <a:latin typeface="Roboto"/>
              </a:rPr>
              <a:t>t</a:t>
            </a:r>
            <a:r>
              <a:rPr lang="en-GB" sz="1900" dirty="0" smtClean="0">
                <a:latin typeface="Roboto"/>
              </a:rPr>
              <a:t>o 5 million in 2017</a:t>
            </a:r>
            <a:endParaRPr lang="en-GB" sz="1900" dirty="0">
              <a:latin typeface="Roboto"/>
            </a:endParaRPr>
          </a:p>
          <a:p>
            <a:pPr marL="0" indent="0">
              <a:buNone/>
            </a:pPr>
            <a:endParaRPr lang="en-GB" dirty="0"/>
          </a:p>
        </p:txBody>
      </p:sp>
      <p:pic>
        <p:nvPicPr>
          <p:cNvPr id="3074" name="Picture 2" descr="C:\Users\bakerd\Desktop\16S\sequ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5" y="2564904"/>
            <a:ext cx="2313147" cy="338437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akerd\Desktop\16S\road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163" y="4239798"/>
            <a:ext cx="3744416" cy="24156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747514" y="5084603"/>
            <a:ext cx="611065" cy="307777"/>
          </a:xfrm>
          <a:prstGeom prst="rect">
            <a:avLst/>
          </a:prstGeom>
          <a:noFill/>
        </p:spPr>
        <p:txBody>
          <a:bodyPr wrap="none" rtlCol="0">
            <a:spAutoFit/>
          </a:bodyPr>
          <a:lstStyle/>
          <a:p>
            <a:r>
              <a:rPr lang="en-GB" sz="1400" dirty="0" smtClean="0">
                <a:solidFill>
                  <a:srgbClr val="4E515A"/>
                </a:solidFill>
              </a:rPr>
              <a:t>P6-C4</a:t>
            </a:r>
            <a:endParaRPr lang="en-GB" sz="1400" dirty="0">
              <a:solidFill>
                <a:srgbClr val="4E515A"/>
              </a:solidFill>
            </a:endParaRPr>
          </a:p>
        </p:txBody>
      </p:sp>
      <p:sp>
        <p:nvSpPr>
          <p:cNvPr id="9" name="TextBox 8"/>
          <p:cNvSpPr txBox="1"/>
          <p:nvPr/>
        </p:nvSpPr>
        <p:spPr>
          <a:xfrm>
            <a:off x="4747514" y="3949315"/>
            <a:ext cx="901209" cy="307777"/>
          </a:xfrm>
          <a:prstGeom prst="rect">
            <a:avLst/>
          </a:prstGeom>
          <a:noFill/>
        </p:spPr>
        <p:txBody>
          <a:bodyPr wrap="none" rtlCol="0">
            <a:spAutoFit/>
          </a:bodyPr>
          <a:lstStyle/>
          <a:p>
            <a:r>
              <a:rPr lang="en-GB" sz="1400" dirty="0" smtClean="0">
                <a:solidFill>
                  <a:srgbClr val="4E515A"/>
                </a:solidFill>
              </a:rPr>
              <a:t>P7-C5 ???</a:t>
            </a:r>
            <a:endParaRPr lang="en-GB" sz="1400" dirty="0">
              <a:solidFill>
                <a:srgbClr val="4E515A"/>
              </a:solidFill>
            </a:endParaRPr>
          </a:p>
        </p:txBody>
      </p:sp>
      <p:sp>
        <p:nvSpPr>
          <p:cNvPr id="5" name="TextBox 4"/>
          <p:cNvSpPr txBox="1"/>
          <p:nvPr/>
        </p:nvSpPr>
        <p:spPr>
          <a:xfrm>
            <a:off x="2040632" y="4711642"/>
            <a:ext cx="1911101" cy="369332"/>
          </a:xfrm>
          <a:prstGeom prst="rect">
            <a:avLst/>
          </a:prstGeom>
          <a:noFill/>
        </p:spPr>
        <p:txBody>
          <a:bodyPr wrap="none" rtlCol="0">
            <a:spAutoFit/>
          </a:bodyPr>
          <a:lstStyle/>
          <a:p>
            <a:r>
              <a:rPr lang="en-GB" dirty="0" smtClean="0">
                <a:solidFill>
                  <a:srgbClr val="4E515A"/>
                </a:solidFill>
                <a:latin typeface="Roboto"/>
              </a:rPr>
              <a:t>Read length Improvement</a:t>
            </a:r>
            <a:endParaRPr lang="en-GB" dirty="0">
              <a:solidFill>
                <a:srgbClr val="4E515A"/>
              </a:solidFill>
              <a:latin typeface="Roboto"/>
            </a:endParaRPr>
          </a:p>
        </p:txBody>
      </p:sp>
    </p:spTree>
    <p:extLst>
      <p:ext uri="{BB962C8B-B14F-4D97-AF65-F5344CB8AC3E}">
        <p14:creationId xmlns:p14="http://schemas.microsoft.com/office/powerpoint/2010/main" val="159021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9"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akerd\Desktop\16S\genus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1651" y="651516"/>
            <a:ext cx="3884215" cy="529208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akerd\Desktop\16S\peer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6005727"/>
            <a:ext cx="35909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akerd\Desktop\16S\16Sprimers.JPG"/>
          <p:cNvPicPr>
            <a:picLocks noChangeAspect="1" noChangeArrowheads="1"/>
          </p:cNvPicPr>
          <p:nvPr/>
        </p:nvPicPr>
        <p:blipFill rotWithShape="1">
          <a:blip r:embed="rId4">
            <a:extLst>
              <a:ext uri="{28A0092B-C50C-407E-A947-70E740481C1C}">
                <a14:useLocalDpi xmlns:a14="http://schemas.microsoft.com/office/drawing/2010/main" val="0"/>
              </a:ext>
            </a:extLst>
          </a:blip>
          <a:srcRect r="2118"/>
          <a:stretch/>
        </p:blipFill>
        <p:spPr bwMode="auto">
          <a:xfrm>
            <a:off x="35506" y="1916832"/>
            <a:ext cx="4795422" cy="1008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11560" y="3325421"/>
            <a:ext cx="3645371" cy="1477328"/>
          </a:xfrm>
          <a:prstGeom prst="rect">
            <a:avLst/>
          </a:prstGeom>
        </p:spPr>
        <p:txBody>
          <a:bodyPr wrap="square">
            <a:spAutoFit/>
          </a:bodyPr>
          <a:lstStyle/>
          <a:p>
            <a:pPr indent="-285750">
              <a:buFont typeface="Arial" panose="020B0604020202020204" pitchFamily="34" charset="0"/>
              <a:buChar char="•"/>
            </a:pPr>
            <a:r>
              <a:rPr lang="en-GB" dirty="0">
                <a:solidFill>
                  <a:srgbClr val="4E515A"/>
                </a:solidFill>
                <a:latin typeface="Roboto"/>
              </a:rPr>
              <a:t>The ability to classify sequences to genus or species level is a function of</a:t>
            </a:r>
          </a:p>
          <a:p>
            <a:pPr marL="742950" lvl="1" indent="-285750">
              <a:buFont typeface="Arial" panose="020B0604020202020204" pitchFamily="34" charset="0"/>
              <a:buChar char="•"/>
            </a:pPr>
            <a:r>
              <a:rPr lang="en-GB" dirty="0">
                <a:solidFill>
                  <a:srgbClr val="4E515A"/>
                </a:solidFill>
                <a:latin typeface="Roboto"/>
              </a:rPr>
              <a:t>Read length</a:t>
            </a:r>
          </a:p>
          <a:p>
            <a:pPr marL="742950" lvl="1" indent="-285750">
              <a:buFont typeface="Arial" panose="020B0604020202020204" pitchFamily="34" charset="0"/>
              <a:buChar char="•"/>
            </a:pPr>
            <a:r>
              <a:rPr lang="en-GB" dirty="0">
                <a:solidFill>
                  <a:srgbClr val="4E515A"/>
                </a:solidFill>
                <a:latin typeface="Roboto"/>
              </a:rPr>
              <a:t>Sample type</a:t>
            </a:r>
          </a:p>
          <a:p>
            <a:pPr marL="742950" lvl="1" indent="-285750">
              <a:buFont typeface="Arial" panose="020B0604020202020204" pitchFamily="34" charset="0"/>
              <a:buChar char="•"/>
            </a:pPr>
            <a:r>
              <a:rPr lang="en-GB" dirty="0">
                <a:solidFill>
                  <a:srgbClr val="4E515A"/>
                </a:solidFill>
                <a:latin typeface="Roboto"/>
              </a:rPr>
              <a:t>Reference database</a:t>
            </a:r>
          </a:p>
        </p:txBody>
      </p:sp>
      <p:sp>
        <p:nvSpPr>
          <p:cNvPr id="9" name="Title 1"/>
          <p:cNvSpPr>
            <a:spLocks noGrp="1"/>
          </p:cNvSpPr>
          <p:nvPr>
            <p:ph type="title"/>
          </p:nvPr>
        </p:nvSpPr>
        <p:spPr>
          <a:xfrm>
            <a:off x="405880" y="188640"/>
            <a:ext cx="8352928" cy="1143000"/>
          </a:xfrm>
        </p:spPr>
        <p:txBody>
          <a:bodyPr/>
          <a:lstStyle/>
          <a:p>
            <a:r>
              <a:rPr lang="en-GB" dirty="0" err="1" smtClean="0"/>
              <a:t>PacBio</a:t>
            </a:r>
            <a:r>
              <a:rPr lang="en-GB" dirty="0" smtClean="0"/>
              <a:t> Primer Design Considerations</a:t>
            </a:r>
            <a:endParaRPr lang="en-GB" dirty="0"/>
          </a:p>
        </p:txBody>
      </p:sp>
    </p:spTree>
    <p:extLst>
      <p:ext uri="{BB962C8B-B14F-4D97-AF65-F5344CB8AC3E}">
        <p14:creationId xmlns:p14="http://schemas.microsoft.com/office/powerpoint/2010/main" val="238990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14630</TotalTime>
  <Words>1055</Words>
  <Application>Microsoft Office PowerPoint</Application>
  <PresentationFormat>On-screen Show (4:3)</PresentationFormat>
  <Paragraphs>229</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Noto Serif</vt:lpstr>
      <vt:lpstr>Roboto</vt:lpstr>
      <vt:lpstr>Office Theme</vt:lpstr>
      <vt:lpstr>16S rRNA Experimental Design</vt:lpstr>
      <vt:lpstr>Considerations</vt:lpstr>
      <vt:lpstr>Bias</vt:lpstr>
      <vt:lpstr>DNA Extraction Kit</vt:lpstr>
      <vt:lpstr>Choosing your platform</vt:lpstr>
      <vt:lpstr>PacBio</vt:lpstr>
      <vt:lpstr>Circular Consensus Sequence (CCS) Reads </vt:lpstr>
      <vt:lpstr>PacBio</vt:lpstr>
      <vt:lpstr>PacBio Primer Design Considerations</vt:lpstr>
      <vt:lpstr>PacBio Further reading</vt:lpstr>
      <vt:lpstr>Illumina’s Two PCR Protocol</vt:lpstr>
      <vt:lpstr>Kozich et al Dual Index Strategy </vt:lpstr>
      <vt:lpstr>Phasing, Pre-Phasing, and Colour Matrix</vt:lpstr>
      <vt:lpstr>Sequencing Low Diversity Libraries</vt:lpstr>
      <vt:lpstr>Spacers, Molecular Barcodes, and Chimeras</vt:lpstr>
      <vt:lpstr>Further Reading</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b26 trainer (JIC)</cp:lastModifiedBy>
  <cp:revision>99</cp:revision>
  <cp:lastPrinted>2016-09-19T15:37:27Z</cp:lastPrinted>
  <dcterms:created xsi:type="dcterms:W3CDTF">2016-07-14T08:49:53Z</dcterms:created>
  <dcterms:modified xsi:type="dcterms:W3CDTF">2016-09-20T12:47:29Z</dcterms:modified>
</cp:coreProperties>
</file>